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5"/>
  </p:sldMasterIdLst>
  <p:notesMasterIdLst>
    <p:notesMasterId r:id="rId29"/>
  </p:notesMasterIdLst>
  <p:handoutMasterIdLst>
    <p:handoutMasterId r:id="rId30"/>
  </p:handoutMasterIdLst>
  <p:sldIdLst>
    <p:sldId id="468" r:id="rId6"/>
    <p:sldId id="296" r:id="rId7"/>
    <p:sldId id="297" r:id="rId8"/>
    <p:sldId id="295" r:id="rId9"/>
    <p:sldId id="302" r:id="rId10"/>
    <p:sldId id="303" r:id="rId11"/>
    <p:sldId id="298" r:id="rId12"/>
    <p:sldId id="471" r:id="rId13"/>
    <p:sldId id="472" r:id="rId14"/>
    <p:sldId id="473" r:id="rId15"/>
    <p:sldId id="500" r:id="rId16"/>
    <p:sldId id="497" r:id="rId17"/>
    <p:sldId id="495" r:id="rId18"/>
    <p:sldId id="475" r:id="rId19"/>
    <p:sldId id="501" r:id="rId20"/>
    <p:sldId id="476" r:id="rId21"/>
    <p:sldId id="477" r:id="rId22"/>
    <p:sldId id="478" r:id="rId23"/>
    <p:sldId id="502" r:id="rId24"/>
    <p:sldId id="503" r:id="rId25"/>
    <p:sldId id="470" r:id="rId26"/>
    <p:sldId id="487" r:id="rId27"/>
    <p:sldId id="488" r:id="rId28"/>
  </p:sldIdLst>
  <p:sldSz cx="12192000" cy="6858000"/>
  <p:notesSz cx="6858000" cy="9144000"/>
  <p:embeddedFontLst>
    <p:embeddedFont>
      <p:font typeface="Arial Narrow Regular" panose="020B0604020202020204" charset="0"/>
      <p:regular r:id="rId31"/>
      <p:bold r:id="rId32"/>
      <p:italic r:id="rId33"/>
      <p:boldItalic r:id="rId34"/>
    </p:embeddedFont>
    <p:embeddedFont>
      <p:font typeface="Bookman Old Style" panose="02050604050505020204" pitchFamily="18" charset="0"/>
      <p:regular r:id="rId35"/>
      <p:bold r:id="rId36"/>
      <p:italic r:id="rId37"/>
      <p:boldItalic r:id="rId38"/>
    </p:embeddedFont>
    <p:embeddedFont>
      <p:font typeface="Arial Narrow" panose="020B0606020202030204" pitchFamily="34" charset="0"/>
      <p:regular r:id="rId39"/>
      <p:bold r:id="rId40"/>
      <p:italic r:id="rId41"/>
      <p:boldItalic r:id="rId42"/>
    </p:embeddedFon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20" userDrawn="1">
          <p15:clr>
            <a:srgbClr val="A4A3A4"/>
          </p15:clr>
        </p15:guide>
        <p15:guide id="2" pos="657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rgogna, Bridget (CDC/DDNID/NCCDPHP/DPH)" initials="BB(" lastIdx="3" clrIdx="0">
    <p:extLst>
      <p:ext uri="{19B8F6BF-5375-455C-9EA6-DF929625EA0E}">
        <p15:presenceInfo xmlns:p15="http://schemas.microsoft.com/office/powerpoint/2012/main" userId="S-1-5-21-1207783550-2075000910-922709458-221087" providerId="AD"/>
      </p:ext>
    </p:extLst>
  </p:cmAuthor>
  <p:cmAuthor id="2" name="Fahrenbruch, Melissa (CDC/DDNID/NCCDPHP/DPH)" initials="FM(" lastIdx="7" clrIdx="1">
    <p:extLst>
      <p:ext uri="{19B8F6BF-5375-455C-9EA6-DF929625EA0E}">
        <p15:presenceInfo xmlns:p15="http://schemas.microsoft.com/office/powerpoint/2012/main" userId="S-1-5-21-1207783550-2075000910-922709458-199347" providerId="AD"/>
      </p:ext>
    </p:extLst>
  </p:cmAuthor>
  <p:cmAuthor id="3" name="Christi Kay" initials="CK" lastIdx="7" clrIdx="2">
    <p:extLst>
      <p:ext uri="{19B8F6BF-5375-455C-9EA6-DF929625EA0E}">
        <p15:presenceInfo xmlns:p15="http://schemas.microsoft.com/office/powerpoint/2012/main" userId="0d01dd0d35f20af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9CAF"/>
    <a:srgbClr val="FDC22F"/>
    <a:srgbClr val="1E89A1"/>
    <a:srgbClr val="000000"/>
    <a:srgbClr val="A9CD3A"/>
    <a:srgbClr val="A8DA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205"/>
    <p:restoredTop sz="75200"/>
  </p:normalViewPr>
  <p:slideViewPr>
    <p:cSldViewPr snapToGrid="0" snapToObjects="1">
      <p:cViewPr varScale="1">
        <p:scale>
          <a:sx n="64" d="100"/>
          <a:sy n="64" d="100"/>
        </p:scale>
        <p:origin x="895" y="34"/>
      </p:cViewPr>
      <p:guideLst>
        <p:guide orient="horz" pos="1320"/>
        <p:guide pos="6576"/>
      </p:guideLst>
    </p:cSldViewPr>
  </p:slideViewPr>
  <p:notesTextViewPr>
    <p:cViewPr>
      <p:scale>
        <a:sx n="85" d="100"/>
        <a:sy n="85" d="100"/>
      </p:scale>
      <p:origin x="0" y="0"/>
    </p:cViewPr>
  </p:notesTextViewPr>
  <p:sorterViewPr>
    <p:cViewPr>
      <p:scale>
        <a:sx n="66" d="100"/>
        <a:sy n="66" d="100"/>
      </p:scale>
      <p:origin x="0" y="0"/>
    </p:cViewPr>
  </p:sorterViewPr>
  <p:notesViewPr>
    <p:cSldViewPr snapToGrid="0" snapToObjects="1">
      <p:cViewPr varScale="1">
        <p:scale>
          <a:sx n="73" d="100"/>
          <a:sy n="73" d="100"/>
        </p:scale>
        <p:origin x="2904" y="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9.fntdata"/><Relationship Id="rId21" Type="http://schemas.openxmlformats.org/officeDocument/2006/relationships/slide" Target="slides/slide16.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notesMaster" Target="notesMasters/notesMaster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6.fntdata"/><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fntdata"/><Relationship Id="rId44" Type="http://schemas.openxmlformats.org/officeDocument/2006/relationships/font" Target="fonts/font14.fnt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20" Type="http://schemas.openxmlformats.org/officeDocument/2006/relationships/slide" Target="slides/slide15.xml"/><Relationship Id="rId41"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9CA14DFB-BAAA-B34D-83F3-16B5A9EE38D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Arial Narrow Regular" panose="020B0606020202030204" pitchFamily="34" charset="0"/>
            </a:endParaRPr>
          </a:p>
        </p:txBody>
      </p:sp>
      <p:sp>
        <p:nvSpPr>
          <p:cNvPr id="3" name="Date Placeholder 2">
            <a:extLst>
              <a:ext uri="{FF2B5EF4-FFF2-40B4-BE49-F238E27FC236}">
                <a16:creationId xmlns:a16="http://schemas.microsoft.com/office/drawing/2014/main" xmlns="" id="{BE816679-945A-4B40-83D5-7CE2619286F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47EF9D-2027-144D-BD09-B100019F9FE1}" type="datetimeFigureOut">
              <a:rPr lang="en-US" smtClean="0">
                <a:latin typeface="Arial Narrow Regular" panose="020B0606020202030204" pitchFamily="34" charset="0"/>
              </a:rPr>
              <a:t>2/27/2020</a:t>
            </a:fld>
            <a:endParaRPr lang="en-US" dirty="0">
              <a:latin typeface="Arial Narrow Regular" panose="020B0606020202030204" pitchFamily="34" charset="0"/>
            </a:endParaRPr>
          </a:p>
        </p:txBody>
      </p:sp>
      <p:sp>
        <p:nvSpPr>
          <p:cNvPr id="4" name="Footer Placeholder 3">
            <a:extLst>
              <a:ext uri="{FF2B5EF4-FFF2-40B4-BE49-F238E27FC236}">
                <a16:creationId xmlns:a16="http://schemas.microsoft.com/office/drawing/2014/main" xmlns="" id="{4686AE10-B625-6B4F-9ECE-F59F43C879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Arial Narrow Regular" panose="020B0606020202030204" pitchFamily="34" charset="0"/>
            </a:endParaRPr>
          </a:p>
        </p:txBody>
      </p:sp>
      <p:sp>
        <p:nvSpPr>
          <p:cNvPr id="5" name="Slide Number Placeholder 4">
            <a:extLst>
              <a:ext uri="{FF2B5EF4-FFF2-40B4-BE49-F238E27FC236}">
                <a16:creationId xmlns:a16="http://schemas.microsoft.com/office/drawing/2014/main" xmlns="" id="{D38B4AE7-6B29-104C-A35C-3CC5279D359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7CFBE0-AA82-C244-98FC-2EF038311F23}" type="slidenum">
              <a:rPr lang="en-US" smtClean="0">
                <a:latin typeface="Arial Narrow Regular" panose="020B0606020202030204" pitchFamily="34" charset="0"/>
              </a:rPr>
              <a:t>‹#›</a:t>
            </a:fld>
            <a:endParaRPr lang="en-US" dirty="0">
              <a:latin typeface="Arial Narrow Regular" panose="020B0606020202030204" pitchFamily="34" charset="0"/>
            </a:endParaRPr>
          </a:p>
        </p:txBody>
      </p:sp>
    </p:spTree>
    <p:extLst>
      <p:ext uri="{BB962C8B-B14F-4D97-AF65-F5344CB8AC3E}">
        <p14:creationId xmlns:p14="http://schemas.microsoft.com/office/powerpoint/2010/main" val="30530531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Narrow Regular" panose="020B0606020202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Narrow Regular" panose="020B0606020202030204" pitchFamily="34" charset="0"/>
              </a:defRPr>
            </a:lvl1pPr>
          </a:lstStyle>
          <a:p>
            <a:fld id="{1D066394-17F8-894B-A654-2C22254CECF7}" type="datetimeFigureOut">
              <a:rPr lang="en-US" smtClean="0"/>
              <a:pPr/>
              <a:t>2/27/2020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Narrow Regular" panose="020B060602020203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Narrow Regular" panose="020B0606020202030204" pitchFamily="34" charset="0"/>
              </a:defRPr>
            </a:lvl1pPr>
          </a:lstStyle>
          <a:p>
            <a:fld id="{2BEEEE0F-B261-DB48-A645-12400589D759}" type="slidenum">
              <a:rPr lang="en-US" smtClean="0"/>
              <a:pPr/>
              <a:t>‹#›</a:t>
            </a:fld>
            <a:endParaRPr lang="en-US" dirty="0"/>
          </a:p>
        </p:txBody>
      </p:sp>
    </p:spTree>
    <p:extLst>
      <p:ext uri="{BB962C8B-B14F-4D97-AF65-F5344CB8AC3E}">
        <p14:creationId xmlns:p14="http://schemas.microsoft.com/office/powerpoint/2010/main" val="1269210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Narrow Regular" panose="020B0606020202030204" pitchFamily="34" charset="0"/>
        <a:ea typeface="+mn-ea"/>
        <a:cs typeface="+mn-cs"/>
      </a:defRPr>
    </a:lvl1pPr>
    <a:lvl2pPr marL="457200" algn="l" defTabSz="914400" rtl="0" eaLnBrk="1" latinLnBrk="0" hangingPunct="1">
      <a:defRPr sz="1200" b="0" i="0" kern="1200">
        <a:solidFill>
          <a:schemeClr val="tx1"/>
        </a:solidFill>
        <a:latin typeface="Arial Narrow Regular" panose="020B0606020202030204" pitchFamily="34" charset="0"/>
        <a:ea typeface="+mn-ea"/>
        <a:cs typeface="+mn-cs"/>
      </a:defRPr>
    </a:lvl2pPr>
    <a:lvl3pPr marL="914400" algn="l" defTabSz="914400" rtl="0" eaLnBrk="1" latinLnBrk="0" hangingPunct="1">
      <a:defRPr sz="1200" b="0" i="0" kern="1200">
        <a:solidFill>
          <a:schemeClr val="tx1"/>
        </a:solidFill>
        <a:latin typeface="Arial Narrow Regular" panose="020B0606020202030204" pitchFamily="34" charset="0"/>
        <a:ea typeface="+mn-ea"/>
        <a:cs typeface="+mn-cs"/>
      </a:defRPr>
    </a:lvl3pPr>
    <a:lvl4pPr marL="1371600" algn="l" defTabSz="914400" rtl="0" eaLnBrk="1" latinLnBrk="0" hangingPunct="1">
      <a:defRPr sz="1200" b="0" i="0" kern="1200">
        <a:solidFill>
          <a:schemeClr val="tx1"/>
        </a:solidFill>
        <a:latin typeface="Arial Narrow Regular" panose="020B0606020202030204" pitchFamily="34" charset="0"/>
        <a:ea typeface="+mn-ea"/>
        <a:cs typeface="+mn-cs"/>
      </a:defRPr>
    </a:lvl4pPr>
    <a:lvl5pPr marL="1828800" algn="l" defTabSz="914400" rtl="0" eaLnBrk="1" latinLnBrk="0" hangingPunct="1">
      <a:defRPr sz="1200" b="0" i="0" kern="1200">
        <a:solidFill>
          <a:schemeClr val="tx1"/>
        </a:solidFill>
        <a:latin typeface="Arial Narrow Regular" panose="020B0606020202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youtube.com/watch?v=MlXZyNtaoDM"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WELCOME</a:t>
            </a:r>
          </a:p>
          <a:p>
            <a:endParaRPr lang="en-US" dirty="0"/>
          </a:p>
          <a:p>
            <a:r>
              <a:rPr lang="en-US" dirty="0"/>
              <a:t>STATE: Good morning. My name is _____ and I want to welcome you to the Health Equity in Schools module.</a:t>
            </a:r>
          </a:p>
          <a:p>
            <a:r>
              <a:rPr lang="en-US" dirty="0"/>
              <a:t> </a:t>
            </a:r>
          </a:p>
          <a:p>
            <a:r>
              <a:rPr lang="en-US" dirty="0"/>
              <a:t>Today we will be talking about health equity and what it means for students in our schools. This is an important concept in school health since we know healthy students are better learners.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1" kern="1200" dirty="0">
              <a:solidFill>
                <a:schemeClr val="tx1"/>
              </a:solidFill>
              <a:effectLst/>
              <a:latin typeface="Arial Narrow Regular" panose="020B0606020202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1</a:t>
            </a:fld>
            <a:endParaRPr lang="en-US" dirty="0"/>
          </a:p>
        </p:txBody>
      </p:sp>
    </p:spTree>
    <p:extLst>
      <p:ext uri="{BB962C8B-B14F-4D97-AF65-F5344CB8AC3E}">
        <p14:creationId xmlns:p14="http://schemas.microsoft.com/office/powerpoint/2010/main" val="665217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AGENDA</a:t>
            </a:r>
          </a:p>
          <a:p>
            <a:endParaRPr lang="en-US" dirty="0"/>
          </a:p>
          <a:p>
            <a:r>
              <a:rPr lang="en-US" dirty="0"/>
              <a:t>STATE: During this module, we will begin to explore the impact of health equity and health inequity in schools. Today, we will:</a:t>
            </a:r>
          </a:p>
          <a:p>
            <a:pPr marL="171450" lvl="0" indent="-171450">
              <a:buFont typeface="Arial" panose="020B0604020202020204" pitchFamily="34" charset="0"/>
              <a:buChar char="•"/>
            </a:pPr>
            <a:r>
              <a:rPr lang="en-US" dirty="0"/>
              <a:t>Assess your current knowledge</a:t>
            </a:r>
          </a:p>
          <a:p>
            <a:pPr marL="171450" lvl="0" indent="-171450">
              <a:buFont typeface="Arial" panose="020B0604020202020204" pitchFamily="34" charset="0"/>
              <a:buChar char="•"/>
            </a:pPr>
            <a:r>
              <a:rPr lang="en-US" dirty="0"/>
              <a:t>Explore examples of health disparities, health equity, and health equality</a:t>
            </a:r>
          </a:p>
          <a:p>
            <a:pPr marL="171450" lvl="0" indent="-171450">
              <a:buFont typeface="Arial" panose="020B0604020202020204" pitchFamily="34" charset="0"/>
              <a:buChar char="•"/>
            </a:pPr>
            <a:r>
              <a:rPr lang="en-US" dirty="0"/>
              <a:t>Use an “equity lens” to generate real-life examples</a:t>
            </a:r>
          </a:p>
          <a:p>
            <a:pPr marL="171450" lvl="0" indent="-171450">
              <a:buFont typeface="Arial" panose="020B0604020202020204" pitchFamily="34" charset="0"/>
              <a:buChar char="•"/>
            </a:pPr>
            <a:r>
              <a:rPr lang="en-US" dirty="0"/>
              <a:t>Brainstorm actions to support health equity in your school and community</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2</a:t>
            </a:fld>
            <a:endParaRPr lang="en-US" dirty="0"/>
          </a:p>
        </p:txBody>
      </p:sp>
    </p:spTree>
    <p:extLst>
      <p:ext uri="{BB962C8B-B14F-4D97-AF65-F5344CB8AC3E}">
        <p14:creationId xmlns:p14="http://schemas.microsoft.com/office/powerpoint/2010/main" val="779968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OBJECTIVES</a:t>
            </a:r>
          </a:p>
          <a:p>
            <a:endParaRPr lang="en-US" dirty="0"/>
          </a:p>
          <a:p>
            <a:r>
              <a:rPr lang="en-US" dirty="0"/>
              <a:t>STATE: As result of this training, you will be able to:</a:t>
            </a:r>
          </a:p>
          <a:p>
            <a:r>
              <a:rPr lang="en-US" dirty="0"/>
              <a:t>1. Define health disparities, health equity, and health equality</a:t>
            </a:r>
          </a:p>
          <a:p>
            <a:r>
              <a:rPr lang="en-US" dirty="0"/>
              <a:t>2. Provide examples of health disparities, health equity, and health equality.</a:t>
            </a:r>
          </a:p>
          <a:p>
            <a:r>
              <a:rPr lang="en-US" dirty="0"/>
              <a:t>3. Explain why addressing health equity is important for education</a:t>
            </a:r>
          </a:p>
        </p:txBody>
      </p:sp>
      <p:sp>
        <p:nvSpPr>
          <p:cNvPr id="4" name="Slide Number Placeholder 3"/>
          <p:cNvSpPr>
            <a:spLocks noGrp="1"/>
          </p:cNvSpPr>
          <p:nvPr>
            <p:ph type="sldNum" sz="quarter" idx="5"/>
          </p:nvPr>
        </p:nvSpPr>
        <p:spPr/>
        <p:txBody>
          <a:bodyPr/>
          <a:lstStyle/>
          <a:p>
            <a:fld id="{2BEEEE0F-B261-DB48-A645-12400589D759}" type="slidenum">
              <a:rPr lang="en-US" smtClean="0"/>
              <a:t>3</a:t>
            </a:fld>
            <a:endParaRPr lang="en-US" dirty="0"/>
          </a:p>
        </p:txBody>
      </p:sp>
    </p:spTree>
    <p:extLst>
      <p:ext uri="{BB962C8B-B14F-4D97-AF65-F5344CB8AC3E}">
        <p14:creationId xmlns:p14="http://schemas.microsoft.com/office/powerpoint/2010/main" val="1531932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MATERIALS</a:t>
            </a:r>
            <a:endParaRPr lang="en-US" dirty="0"/>
          </a:p>
          <a:p>
            <a:r>
              <a:rPr lang="en-US" dirty="0"/>
              <a:t> </a:t>
            </a:r>
          </a:p>
          <a:p>
            <a:r>
              <a:rPr lang="en-US" dirty="0"/>
              <a:t>STATE: In front of you, you should have the Handout Packet that we will be using today.</a:t>
            </a:r>
          </a:p>
          <a:p>
            <a:r>
              <a:rPr lang="en-US" dirty="0"/>
              <a:t> </a:t>
            </a:r>
          </a:p>
          <a:p>
            <a:r>
              <a:rPr lang="en-US" dirty="0"/>
              <a:t>Handout #1: What Do You Know?</a:t>
            </a:r>
          </a:p>
          <a:p>
            <a:r>
              <a:rPr lang="en-US" dirty="0"/>
              <a:t>Handout #2: Key Points and Notes</a:t>
            </a:r>
          </a:p>
          <a:p>
            <a:r>
              <a:rPr lang="en-US" dirty="0"/>
              <a:t>Handout #3: Using a Health Equity Lens</a:t>
            </a:r>
          </a:p>
          <a:p>
            <a:r>
              <a:rPr lang="en-US" dirty="0"/>
              <a:t>Handout #4: Closing and Optional Activity</a:t>
            </a:r>
          </a:p>
          <a:p>
            <a:r>
              <a:rPr lang="en-US" dirty="0"/>
              <a:t>Handout #5: Additional Resources</a:t>
            </a:r>
          </a:p>
          <a:p>
            <a:r>
              <a:rPr lang="en-US" sz="1200" b="0" i="0" kern="1200" dirty="0">
                <a:solidFill>
                  <a:schemeClr val="tx1"/>
                </a:solidFill>
                <a:effectLst/>
                <a:latin typeface="Arial Narrow Regular" panose="020B0606020202030204" pitchFamily="34" charset="0"/>
                <a:ea typeface="+mn-ea"/>
                <a:cs typeface="+mn-cs"/>
              </a:rPr>
              <a:t> </a:t>
            </a:r>
          </a:p>
          <a:p>
            <a:endParaRPr lang="en-US" sz="1200" b="0" i="1" kern="1200" dirty="0">
              <a:solidFill>
                <a:schemeClr val="tx1"/>
              </a:solidFill>
              <a:effectLst/>
              <a:latin typeface="Arial Narrow Regular" panose="020B0606020202030204" pitchFamily="34" charset="0"/>
              <a:ea typeface="+mn-ea"/>
              <a:cs typeface="+mn-cs"/>
            </a:endParaRPr>
          </a:p>
          <a:p>
            <a:endParaRPr lang="en-US" sz="1200" b="0" i="1" kern="1200" dirty="0">
              <a:solidFill>
                <a:schemeClr val="tx1"/>
              </a:solidFill>
              <a:effectLst/>
              <a:latin typeface="Arial Narrow Regular" panose="020B0606020202030204" pitchFamily="34" charset="0"/>
              <a:ea typeface="+mn-ea"/>
              <a:cs typeface="+mn-cs"/>
            </a:endParaRPr>
          </a:p>
          <a:p>
            <a:endParaRPr lang="en-US" dirty="0"/>
          </a:p>
          <a:p>
            <a:endParaRPr lang="en-US" dirty="0"/>
          </a:p>
          <a:p>
            <a:pPr marL="0" indent="0">
              <a:buNone/>
            </a:pPr>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4</a:t>
            </a:fld>
            <a:endParaRPr lang="en-US" dirty="0"/>
          </a:p>
        </p:txBody>
      </p:sp>
    </p:spTree>
    <p:extLst>
      <p:ext uri="{BB962C8B-B14F-4D97-AF65-F5344CB8AC3E}">
        <p14:creationId xmlns:p14="http://schemas.microsoft.com/office/powerpoint/2010/main" val="1337828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WARM-UP ACTIVITY</a:t>
            </a:r>
            <a:endParaRPr lang="en-US" dirty="0"/>
          </a:p>
          <a:p>
            <a:r>
              <a:rPr lang="en-US" dirty="0"/>
              <a:t> </a:t>
            </a:r>
          </a:p>
          <a:p>
            <a:r>
              <a:rPr lang="en-US" dirty="0"/>
              <a:t>STATE: Turn to Handout #1: What Do You Know? We are going to do a quick activity to see what you already know about our topic today. I will give you a few minutes to complete this on your own.</a:t>
            </a:r>
          </a:p>
          <a:p>
            <a:r>
              <a:rPr lang="en-US" dirty="0"/>
              <a:t> </a:t>
            </a:r>
          </a:p>
          <a:p>
            <a:r>
              <a:rPr lang="en-US" i="1" dirty="0"/>
              <a:t>Note: If you have more than an hour, you can use a human continuum by posting “true” on one side of the room and “false” on another. People will stand closest to the sign that represents their answer. You can expect the human continuum with processing after each question to last 20–25 minutes.</a:t>
            </a:r>
            <a:endParaRPr lang="en-US" dirty="0"/>
          </a:p>
          <a:p>
            <a:r>
              <a:rPr lang="en-US" i="1" dirty="0"/>
              <a:t>NOTE: Monitor progress. If less time is needed, proceed.</a:t>
            </a:r>
            <a:endParaRPr lang="en-US" dirty="0"/>
          </a:p>
          <a:p>
            <a:r>
              <a:rPr lang="en-US" dirty="0"/>
              <a:t> </a:t>
            </a:r>
          </a:p>
          <a:p>
            <a:r>
              <a:rPr lang="en-US" dirty="0"/>
              <a:t>STATE: Now turn and talk with a partner about your answers. Discuss your answers and the thinking behind them. Feel free to change or rethink your answers as a result of the discussions.</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5</a:t>
            </a:fld>
            <a:endParaRPr lang="en-US" dirty="0"/>
          </a:p>
        </p:txBody>
      </p:sp>
    </p:spTree>
    <p:extLst>
      <p:ext uri="{BB962C8B-B14F-4D97-AF65-F5344CB8AC3E}">
        <p14:creationId xmlns:p14="http://schemas.microsoft.com/office/powerpoint/2010/main" val="4165989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 OF ANSWERS</a:t>
            </a:r>
          </a:p>
          <a:p>
            <a:endParaRPr lang="en-US" dirty="0"/>
          </a:p>
          <a:p>
            <a:r>
              <a:rPr lang="en-US" dirty="0"/>
              <a:t>STATE: Now, let’s take a few minutes to review the answers. Statement 1 says, “Children of poverty and children from affluence have the same percentage of infectious diseases, injuries, and social/emotional and behavioral problems.” Stand if you think this statement is true and stay seated if you think it is false.</a:t>
            </a:r>
          </a:p>
          <a:p>
            <a:r>
              <a:rPr lang="en-US" dirty="0"/>
              <a:t> </a:t>
            </a:r>
          </a:p>
          <a:p>
            <a:r>
              <a:rPr lang="en-US" i="1" dirty="0"/>
              <a:t>NOTE: To integrate physical activity, you can have participants march in place if they think the response is true, or jog in place if they think it’s false.</a:t>
            </a:r>
            <a:endParaRPr lang="en-US" dirty="0"/>
          </a:p>
          <a:p>
            <a:r>
              <a:rPr lang="en-US" dirty="0"/>
              <a:t> </a:t>
            </a:r>
          </a:p>
          <a:p>
            <a:r>
              <a:rPr lang="en-US" dirty="0"/>
              <a:t>STATE: This is false. There is a direct correlation between poor health outcomes and poverty. According to the Robert Wood Johnson Foundation’s Commission to Build a Healthier America Report, children living in poverty are seven times more likely to have poor health compared with children living in high-income households.</a:t>
            </a:r>
          </a:p>
          <a:p>
            <a:r>
              <a:rPr lang="en-US" dirty="0"/>
              <a:t>So, children of poverty have more chronic and infectious disease, injury, and social/emotional and behavioral problems than their more affluent peers.</a:t>
            </a:r>
          </a:p>
          <a:p>
            <a:r>
              <a:rPr lang="en-US" dirty="0"/>
              <a:t> </a:t>
            </a:r>
          </a:p>
          <a:p>
            <a:r>
              <a:rPr lang="en-US" i="1" dirty="0"/>
              <a:t>NOTE: If a majority of the people got it wrong, ask questions to examine their thinking. For example, “Could someone volunteer to share his/her thinking?”</a:t>
            </a:r>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6</a:t>
            </a:fld>
            <a:endParaRPr lang="en-US" dirty="0"/>
          </a:p>
        </p:txBody>
      </p:sp>
    </p:spTree>
    <p:extLst>
      <p:ext uri="{BB962C8B-B14F-4D97-AF65-F5344CB8AC3E}">
        <p14:creationId xmlns:p14="http://schemas.microsoft.com/office/powerpoint/2010/main" val="3639310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Our second statement is, “Schools that screen all students for vision, hearing, dental, and scoliosis are engaging in equitable health practices.”</a:t>
            </a:r>
          </a:p>
          <a:p>
            <a:r>
              <a:rPr lang="en-US" dirty="0"/>
              <a:t> </a:t>
            </a:r>
          </a:p>
          <a:p>
            <a:r>
              <a:rPr lang="en-US" dirty="0"/>
              <a:t>Stand if you think this statement is true and stay seated if you think it is false. </a:t>
            </a:r>
          </a:p>
          <a:p>
            <a:endParaRPr lang="en-US" dirty="0"/>
          </a:p>
          <a:p>
            <a:r>
              <a:rPr lang="en-US" dirty="0"/>
              <a:t>STATE: This is true and an example of health equality where everyone is treated the same, but it may or may not result in equitable outcomes.</a:t>
            </a:r>
          </a:p>
          <a:p>
            <a:r>
              <a:rPr lang="en-US" dirty="0"/>
              <a:t> </a:t>
            </a:r>
          </a:p>
          <a:p>
            <a:r>
              <a:rPr lang="en-US" dirty="0"/>
              <a:t>ASK: How might this example not result in equitable outcomes?</a:t>
            </a:r>
          </a:p>
          <a:p>
            <a:r>
              <a:rPr lang="en-US" dirty="0"/>
              <a:t> </a:t>
            </a:r>
          </a:p>
          <a:p>
            <a:r>
              <a:rPr lang="en-US" i="1" dirty="0"/>
              <a:t>DO: Allow for a few responses looking for a response similar to below.</a:t>
            </a:r>
            <a:endParaRPr lang="en-US" dirty="0"/>
          </a:p>
          <a:p>
            <a:r>
              <a:rPr lang="en-US" dirty="0"/>
              <a:t> </a:t>
            </a:r>
          </a:p>
          <a:p>
            <a:r>
              <a:rPr lang="en-US" dirty="0"/>
              <a:t>In this example, all families receive screening information, but their ability to address their child’s health needs may differ. For example, what happens for the child whose family can’t afford glasses? That is something for us, as a community that cares about kids, to think about. Because while it is an equitable practice, it does not necessarily produce the same outcome for all students. </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7</a:t>
            </a:fld>
            <a:endParaRPr lang="en-US" dirty="0"/>
          </a:p>
        </p:txBody>
      </p:sp>
    </p:spTree>
    <p:extLst>
      <p:ext uri="{BB962C8B-B14F-4D97-AF65-F5344CB8AC3E}">
        <p14:creationId xmlns:p14="http://schemas.microsoft.com/office/powerpoint/2010/main" val="2522908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Let’s look at Statement 3. “Continuously striving to reduce barriers to achievement (such as lack of access to health care, inequitable health resources, chronic absenteeism, and engagement in high-risk health behaviors) are examples of striving for health equity.”</a:t>
            </a:r>
          </a:p>
          <a:p>
            <a:r>
              <a:rPr lang="en-US" dirty="0"/>
              <a:t> </a:t>
            </a:r>
          </a:p>
          <a:p>
            <a:r>
              <a:rPr lang="en-US" dirty="0"/>
              <a:t>Stand if you think this statement is true and stay seated if you think it is false.</a:t>
            </a:r>
          </a:p>
          <a:p>
            <a:r>
              <a:rPr lang="en-US" dirty="0"/>
              <a:t> </a:t>
            </a:r>
          </a:p>
          <a:p>
            <a:r>
              <a:rPr lang="en-US" dirty="0"/>
              <a:t>STATE: Yes, this is true. Health equity is about fairness and making sure all students have a fair and just opportunity to be healthy. And research shows healthy students are better learners.</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8</a:t>
            </a:fld>
            <a:endParaRPr lang="en-US" dirty="0"/>
          </a:p>
        </p:txBody>
      </p:sp>
    </p:spTree>
    <p:extLst>
      <p:ext uri="{BB962C8B-B14F-4D97-AF65-F5344CB8AC3E}">
        <p14:creationId xmlns:p14="http://schemas.microsoft.com/office/powerpoint/2010/main" val="1646548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Let’s look at Statement 4. “The primary purpose of school is to improve academic outcomes. Due to the demands of teaching and learning, schools should not focus their efforts on improving the physical and mental health of students.”</a:t>
            </a:r>
          </a:p>
          <a:p>
            <a:r>
              <a:rPr lang="en-US" dirty="0"/>
              <a:t> </a:t>
            </a:r>
          </a:p>
          <a:p>
            <a:r>
              <a:rPr lang="en-US" dirty="0"/>
              <a:t>I am not going to ask you to share your response to this one because this statement is not true or false. Each of us has an opinion on this, and we are not going to place value judgments on what you select. However, it is important for us to be able to support our thinking and to examine our own biases and opinions as we learn and experience more in our work with children in schools.</a:t>
            </a:r>
          </a:p>
          <a:p>
            <a:r>
              <a:rPr lang="en-US" dirty="0"/>
              <a:t> </a:t>
            </a:r>
          </a:p>
          <a:p>
            <a:r>
              <a:rPr lang="en-US" dirty="0"/>
              <a:t>I do want you to consider what the World Health Organization stated in 2017. They stated that “An effective school health program can be one of the most cost-effective investments a nation can make to simultaneously improve education and health.”</a:t>
            </a:r>
          </a:p>
          <a:p>
            <a:r>
              <a:rPr lang="en-US" sz="1200" b="0" i="0" kern="1200" dirty="0">
                <a:solidFill>
                  <a:schemeClr val="tx1"/>
                </a:solidFill>
                <a:effectLst/>
                <a:latin typeface="Arial Narrow Regular" panose="020B0606020202030204" pitchFamily="34" charset="0"/>
                <a:ea typeface="+mn-ea"/>
                <a:cs typeface="+mn-cs"/>
              </a:rPr>
              <a:t> </a:t>
            </a:r>
          </a:p>
          <a:p>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9</a:t>
            </a:fld>
            <a:endParaRPr lang="en-US" dirty="0"/>
          </a:p>
        </p:txBody>
      </p:sp>
    </p:spTree>
    <p:extLst>
      <p:ext uri="{BB962C8B-B14F-4D97-AF65-F5344CB8AC3E}">
        <p14:creationId xmlns:p14="http://schemas.microsoft.com/office/powerpoint/2010/main" val="1096397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Statement 5 reads, “Schools providing free breakfasts and lunches to students who qualify for free and reduced-cost lunch is an example of a health equity practice.”</a:t>
            </a:r>
          </a:p>
          <a:p>
            <a:r>
              <a:rPr lang="en-US" dirty="0"/>
              <a:t> </a:t>
            </a:r>
          </a:p>
          <a:p>
            <a:r>
              <a:rPr lang="en-US" dirty="0"/>
              <a:t>Stand if you think this statement is true and stay seated if you think it is false.</a:t>
            </a:r>
          </a:p>
          <a:p>
            <a:r>
              <a:rPr lang="en-US" dirty="0"/>
              <a:t>STATE: This statement is actually both true and false. While it is certainly a step in the right direction, two things must happen for this to be a health equity practice. First, it must be a </a:t>
            </a:r>
            <a:r>
              <a:rPr lang="en-US" b="1" i="1" dirty="0"/>
              <a:t>healthy</a:t>
            </a:r>
            <a:r>
              <a:rPr lang="en-US" dirty="0"/>
              <a:t> breakfast and lunch. Second, it must be free to </a:t>
            </a:r>
            <a:r>
              <a:rPr lang="en-US" b="1" i="1" dirty="0"/>
              <a:t>all</a:t>
            </a:r>
            <a:r>
              <a:rPr lang="en-US" dirty="0"/>
              <a:t> students. (Universal Breakfast) There are often many students in a school whose families do not complete the forms for the free and reduced-cost lunch, although they would qualify if they did. Having a healthy breakfast and lunch for all students, free of cost, more closely aligns with a vision of health equity.</a:t>
            </a:r>
          </a:p>
          <a:p>
            <a:r>
              <a:rPr lang="en-US" dirty="0"/>
              <a:t> </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10</a:t>
            </a:fld>
            <a:endParaRPr lang="en-US" dirty="0"/>
          </a:p>
        </p:txBody>
      </p:sp>
    </p:spTree>
    <p:extLst>
      <p:ext uri="{BB962C8B-B14F-4D97-AF65-F5344CB8AC3E}">
        <p14:creationId xmlns:p14="http://schemas.microsoft.com/office/powerpoint/2010/main" val="2454414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EQUITY and EQUALITY – VIDEO https://</a:t>
            </a:r>
            <a:r>
              <a:rPr lang="en-US" dirty="0" err="1"/>
              <a:t>youtu.be</a:t>
            </a:r>
            <a:r>
              <a:rPr lang="en-US" dirty="0"/>
              <a:t>/</a:t>
            </a:r>
            <a:r>
              <a:rPr lang="en-US" dirty="0" err="1"/>
              <a:t>MlXZyNtaoDM</a:t>
            </a:r>
            <a:endParaRPr lang="en-US" dirty="0"/>
          </a:p>
          <a:p>
            <a:r>
              <a:rPr lang="en-US" dirty="0"/>
              <a:t> </a:t>
            </a:r>
          </a:p>
          <a:p>
            <a:r>
              <a:rPr lang="en-US" dirty="0"/>
              <a:t>STATE: Thank you so much for participating in that activity and conversation. This topic can sometimes be uncomfortable, but it is vitally important if we are truly committed to educating </a:t>
            </a:r>
            <a:r>
              <a:rPr lang="en-US" b="1" dirty="0"/>
              <a:t>all</a:t>
            </a:r>
            <a:r>
              <a:rPr lang="en-US" dirty="0"/>
              <a:t> students.</a:t>
            </a:r>
          </a:p>
          <a:p>
            <a:r>
              <a:rPr lang="en-US" dirty="0"/>
              <a:t> </a:t>
            </a:r>
          </a:p>
          <a:p>
            <a:r>
              <a:rPr lang="en-US" dirty="0"/>
              <a:t>Let’s look at a video to help us define health equity and health equality.</a:t>
            </a:r>
          </a:p>
          <a:p>
            <a:r>
              <a:rPr lang="en-US" dirty="0"/>
              <a:t> </a:t>
            </a:r>
          </a:p>
          <a:p>
            <a:r>
              <a:rPr lang="en-US" dirty="0"/>
              <a:t>This short video from the Robert Wood Johnson Foundation provides both definitions and examples, as well as some additional vocabulary that is important as we talk about health equity. Use Handout #1: Key Points and Notes to jot down key elements or learnings for you.</a:t>
            </a:r>
          </a:p>
          <a:p>
            <a:r>
              <a:rPr lang="en-US" dirty="0"/>
              <a:t> </a:t>
            </a:r>
          </a:p>
          <a:p>
            <a:r>
              <a:rPr lang="en-US" i="1" dirty="0"/>
              <a:t>DO: Play YouTube video. If you cannot open it, use:</a:t>
            </a:r>
            <a:endParaRPr lang="en-US" dirty="0"/>
          </a:p>
          <a:p>
            <a:r>
              <a:rPr lang="en-US" i="1" dirty="0">
                <a:hlinkClick r:id="rId3"/>
              </a:rPr>
              <a:t>https://www.youtube.com/watch?v=MlXZyNtaoDM</a:t>
            </a:r>
            <a:endParaRPr lang="en-US" i="1" dirty="0"/>
          </a:p>
          <a:p>
            <a:endParaRPr lang="en-US" i="1" dirty="0"/>
          </a:p>
          <a:p>
            <a:r>
              <a:rPr lang="en-US" dirty="0"/>
              <a:t>DEFINING EQUITY and EQUALITY</a:t>
            </a:r>
          </a:p>
          <a:p>
            <a:r>
              <a:rPr lang="en-US" dirty="0"/>
              <a:t> </a:t>
            </a:r>
          </a:p>
          <a:p>
            <a:r>
              <a:rPr lang="en-US" dirty="0"/>
              <a:t>STATE: How would you describe or define equality and equity?</a:t>
            </a:r>
          </a:p>
          <a:p>
            <a:r>
              <a:rPr lang="en-US" dirty="0"/>
              <a:t> </a:t>
            </a:r>
          </a:p>
          <a:p>
            <a:r>
              <a:rPr lang="en-US" i="1" dirty="0"/>
              <a:t>DO: Allow participants to offer responses.</a:t>
            </a:r>
            <a:endParaRPr lang="en-US" dirty="0"/>
          </a:p>
          <a:p>
            <a:r>
              <a:rPr lang="en-US" dirty="0"/>
              <a:t> </a:t>
            </a:r>
          </a:p>
          <a:p>
            <a:r>
              <a:rPr lang="en-US" dirty="0"/>
              <a:t>STATE: Turn to Handout #2. These are commonly used definitions for these terms.</a:t>
            </a:r>
          </a:p>
          <a:p>
            <a:r>
              <a:rPr lang="en-US" dirty="0"/>
              <a:t> </a:t>
            </a:r>
          </a:p>
          <a:p>
            <a:r>
              <a:rPr lang="en-US" dirty="0"/>
              <a:t> </a:t>
            </a:r>
          </a:p>
          <a:p>
            <a:r>
              <a:rPr lang="en-US" dirty="0"/>
              <a:t>Equity – fairness; every person has the opportunity to “attain his or her full health potential” and no one is “disadvantaged from achieving this potential because of social position or other socially determined circumstances.” (CDC)</a:t>
            </a:r>
          </a:p>
          <a:p>
            <a:r>
              <a:rPr lang="en-US" dirty="0"/>
              <a:t> </a:t>
            </a:r>
          </a:p>
          <a:p>
            <a:r>
              <a:rPr lang="en-US" dirty="0"/>
              <a:t>Equality – everyone is treated the same, but it may or may not result in equitable outcomes.</a:t>
            </a:r>
          </a:p>
          <a:p>
            <a:r>
              <a:rPr lang="en-US" dirty="0"/>
              <a:t> </a:t>
            </a:r>
          </a:p>
          <a:p>
            <a:r>
              <a:rPr lang="en-US" dirty="0"/>
              <a:t>STATE: One term not defined in the video is health disparities.</a:t>
            </a:r>
          </a:p>
          <a:p>
            <a:r>
              <a:rPr lang="en-US" dirty="0"/>
              <a:t> </a:t>
            </a:r>
          </a:p>
          <a:p>
            <a:r>
              <a:rPr lang="en-US" dirty="0"/>
              <a:t>Health disparities are preventable differences in the burden of disease, injury, violence, or opportunities to achieve optimal health that are experienced by socially disadvantaged populations. (CDC)</a:t>
            </a:r>
          </a:p>
          <a:p>
            <a:r>
              <a:rPr lang="en-US" dirty="0"/>
              <a:t> </a:t>
            </a:r>
          </a:p>
          <a:p>
            <a:r>
              <a:rPr lang="en-US" dirty="0"/>
              <a:t>Look back at the survey questions we just answered. Which question is an example of a health disparity?</a:t>
            </a:r>
          </a:p>
          <a:p>
            <a:r>
              <a:rPr lang="en-US" dirty="0"/>
              <a:t> </a:t>
            </a:r>
          </a:p>
          <a:p>
            <a:r>
              <a:rPr lang="en-US" i="1" dirty="0"/>
              <a:t>DO: Allow a few responses. Question 1 is the correct answer.</a:t>
            </a:r>
            <a:endParaRPr lang="en-US" dirty="0"/>
          </a:p>
          <a:p>
            <a:r>
              <a:rPr lang="en-US" dirty="0"/>
              <a:t> </a:t>
            </a:r>
          </a:p>
          <a:p>
            <a:r>
              <a:rPr lang="en-US" dirty="0"/>
              <a:t>STATE: Now that you understand the definitions of these terms, let’s explore these concepts a little more.</a:t>
            </a:r>
          </a:p>
          <a:p>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11</a:t>
            </a:fld>
            <a:endParaRPr lang="en-US" dirty="0"/>
          </a:p>
        </p:txBody>
      </p:sp>
    </p:spTree>
    <p:extLst>
      <p:ext uri="{BB962C8B-B14F-4D97-AF65-F5344CB8AC3E}">
        <p14:creationId xmlns:p14="http://schemas.microsoft.com/office/powerpoint/2010/main" val="3202819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 EQUITY AND EQUALITY VISUAL EXAMPLE</a:t>
            </a:r>
          </a:p>
          <a:p>
            <a:r>
              <a:rPr lang="en-US" dirty="0"/>
              <a:t> </a:t>
            </a:r>
          </a:p>
          <a:p>
            <a:r>
              <a:rPr lang="en-US" dirty="0"/>
              <a:t>STATE: Let’s look at another visual example.</a:t>
            </a:r>
          </a:p>
          <a:p>
            <a:r>
              <a:rPr lang="en-US" dirty="0"/>
              <a:t> </a:t>
            </a:r>
          </a:p>
          <a:p>
            <a:r>
              <a:rPr lang="en-US" dirty="0"/>
              <a:t>ASK: What do you see? (all three people have the same size box to pick the fruit.)</a:t>
            </a:r>
          </a:p>
          <a:p>
            <a:r>
              <a:rPr lang="en-US" dirty="0"/>
              <a:t>ASK: Does it seem fair? Why or why not?</a:t>
            </a:r>
          </a:p>
          <a:p>
            <a:r>
              <a:rPr lang="en-US" dirty="0"/>
              <a:t>ASK: Is this an example of equality or equity? (equality—everyone is treated the same . . . but it does not result in equitable results. Not all people can pick the fruit.)</a:t>
            </a:r>
          </a:p>
          <a:p>
            <a:r>
              <a:rPr lang="en-US" dirty="0"/>
              <a:t>ASK: If you don’t think this picture is fair, what could you do about it? (Give the two shorter people taller boxes so they could reach the fruit.)</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12</a:t>
            </a:fld>
            <a:endParaRPr lang="en-US" dirty="0"/>
          </a:p>
        </p:txBody>
      </p:sp>
    </p:spTree>
    <p:extLst>
      <p:ext uri="{BB962C8B-B14F-4D97-AF65-F5344CB8AC3E}">
        <p14:creationId xmlns:p14="http://schemas.microsoft.com/office/powerpoint/2010/main" val="29275728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Yes, one solution would be to give the shorter people taller boxes so they could pick fruit too.</a:t>
            </a:r>
          </a:p>
          <a:p>
            <a:r>
              <a:rPr lang="en-US" dirty="0"/>
              <a:t>ASK: Is this an example of equality or equity? (Answer: equity, as this is fair; all people have a chance to access or pick the fruit.) </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13</a:t>
            </a:fld>
            <a:endParaRPr lang="en-US" dirty="0"/>
          </a:p>
        </p:txBody>
      </p:sp>
    </p:spTree>
    <p:extLst>
      <p:ext uri="{BB962C8B-B14F-4D97-AF65-F5344CB8AC3E}">
        <p14:creationId xmlns:p14="http://schemas.microsoft.com/office/powerpoint/2010/main" val="3536464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HEALTH EQUITY LENS</a:t>
            </a:r>
          </a:p>
          <a:p>
            <a:r>
              <a:rPr lang="en-US" dirty="0"/>
              <a:t> </a:t>
            </a:r>
          </a:p>
          <a:p>
            <a:r>
              <a:rPr lang="en-US" dirty="0"/>
              <a:t>STATE: As you can see, equality is not the same as equity. Turn to Handout #3: Using a Health Equity Lens. Let’s take what we have learned and apply it to some real-life school health examples.</a:t>
            </a:r>
          </a:p>
          <a:p>
            <a:r>
              <a:rPr lang="en-US" dirty="0"/>
              <a:t> </a:t>
            </a:r>
          </a:p>
          <a:p>
            <a:r>
              <a:rPr lang="en-US" dirty="0"/>
              <a:t>You will see that we have provided the definitions for all three terms. The examples look at access to feminine hygiene products which, for many girls affects attendance in school and participation in PE and sports.</a:t>
            </a:r>
          </a:p>
          <a:p>
            <a:r>
              <a:rPr lang="en-US" dirty="0"/>
              <a:t> </a:t>
            </a:r>
          </a:p>
          <a:p>
            <a:r>
              <a:rPr lang="en-US" dirty="0"/>
              <a:t>The health disparity is that some girls—based on where they live or their family’s socioeconomic status—have limited access to feminine hygiene products. This could be for a number of reasons (cost, access to a store, etc.)</a:t>
            </a:r>
          </a:p>
          <a:p>
            <a:r>
              <a:rPr lang="en-US" dirty="0"/>
              <a:t> </a:t>
            </a:r>
          </a:p>
          <a:p>
            <a:r>
              <a:rPr lang="en-US" dirty="0"/>
              <a:t>A school’s response might be to provide free tampons for all high school girls after establishing a partnership with Tambrands. Wow! At first that looks like a great idea. Providing girls with </a:t>
            </a:r>
            <a:r>
              <a:rPr lang="en-US" b="1" dirty="0"/>
              <a:t>free </a:t>
            </a:r>
            <a:r>
              <a:rPr lang="en-US" b="0" dirty="0"/>
              <a:t>tampons</a:t>
            </a:r>
            <a:r>
              <a:rPr lang="en-US" b="1" dirty="0"/>
              <a:t> </a:t>
            </a:r>
            <a:r>
              <a:rPr lang="en-US" dirty="0"/>
              <a:t>will take the worry out of starting their period during the school day, and it will allow more girls to be active during PE. What other benefits could you see by providing free tampons to all girls?</a:t>
            </a:r>
          </a:p>
          <a:p>
            <a:r>
              <a:rPr lang="en-US" dirty="0"/>
              <a:t> </a:t>
            </a:r>
          </a:p>
          <a:p>
            <a:r>
              <a:rPr lang="en-US" dirty="0"/>
              <a:t>But let’s think about this. What are the problems with this? (Not all girls use tampons.) Why? (religious beliefs, comfort/discomfort, Toxic Shock or other medical reasons, personal feelings, etc.)</a:t>
            </a:r>
          </a:p>
          <a:p>
            <a:r>
              <a:rPr lang="en-US" dirty="0"/>
              <a:t> </a:t>
            </a:r>
          </a:p>
          <a:p>
            <a:r>
              <a:rPr lang="en-US" dirty="0"/>
              <a:t>So, if we apply the health equity lens, what might we do? (We could provide girls with a choice of feminine hygiene products—because then all girls can benefit from or use the service.)</a:t>
            </a:r>
          </a:p>
          <a:p>
            <a:r>
              <a:rPr lang="en-US" dirty="0"/>
              <a:t> </a:t>
            </a:r>
          </a:p>
          <a:p>
            <a:r>
              <a:rPr lang="en-US" dirty="0"/>
              <a:t>The equity lens is important. Sometimes we can put a program into place with the best intentions (free tampons), but we might not think about equity and therefore leave some students without the resources they need to be successful.</a:t>
            </a:r>
          </a:p>
          <a:p>
            <a:endParaRPr lang="en-US" dirty="0"/>
          </a:p>
          <a:p>
            <a:r>
              <a:rPr lang="en-US" b="1" dirty="0"/>
              <a:t>ACTIVITY</a:t>
            </a:r>
            <a:endParaRPr lang="en-US" dirty="0"/>
          </a:p>
          <a:p>
            <a:r>
              <a:rPr lang="en-US" dirty="0"/>
              <a:t> </a:t>
            </a:r>
          </a:p>
          <a:p>
            <a:r>
              <a:rPr lang="en-US" dirty="0"/>
              <a:t>STATE: Now it’s your turn to come up with an example or two. Work as partners or triads to come up with one or two examples. We will share a couple of examples in 10 minutes.</a:t>
            </a:r>
          </a:p>
          <a:p>
            <a:r>
              <a:rPr lang="en-US" dirty="0"/>
              <a:t> </a:t>
            </a:r>
          </a:p>
          <a:p>
            <a:r>
              <a:rPr lang="en-US" b="1" dirty="0"/>
              <a:t>PROCESSING</a:t>
            </a:r>
            <a:r>
              <a:rPr lang="en-US" dirty="0"/>
              <a:t/>
            </a:r>
            <a:br>
              <a:rPr lang="en-US" dirty="0"/>
            </a:br>
            <a:r>
              <a:rPr lang="en-US" dirty="0"/>
              <a:t>STATE: Who would like to share an example?</a:t>
            </a:r>
          </a:p>
          <a:p>
            <a:r>
              <a:rPr lang="en-US" dirty="0"/>
              <a:t> </a:t>
            </a:r>
          </a:p>
          <a:p>
            <a:r>
              <a:rPr lang="en-US" i="1" dirty="0"/>
              <a:t>DO: Allow a group or two to share their examples. As they share, be sure to refer back to the definition to ensure the example is authentic.</a:t>
            </a:r>
            <a:endParaRPr lang="en-US" dirty="0"/>
          </a:p>
          <a:p>
            <a:r>
              <a:rPr lang="en-US" dirty="0"/>
              <a:t> </a:t>
            </a:r>
          </a:p>
          <a:p>
            <a:r>
              <a:rPr lang="en-US" dirty="0"/>
              <a:t>STATE: Thank you for sharing.</a:t>
            </a:r>
          </a:p>
          <a:p>
            <a:r>
              <a:rPr lang="en-US" dirty="0"/>
              <a: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14</a:t>
            </a:fld>
            <a:endParaRPr lang="en-US" dirty="0"/>
          </a:p>
        </p:txBody>
      </p:sp>
    </p:spTree>
    <p:extLst>
      <p:ext uri="{BB962C8B-B14F-4D97-AF65-F5344CB8AC3E}">
        <p14:creationId xmlns:p14="http://schemas.microsoft.com/office/powerpoint/2010/main" val="40658802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WHY</a:t>
            </a:r>
            <a:endParaRPr lang="en-US" dirty="0"/>
          </a:p>
          <a:p>
            <a:r>
              <a:rPr lang="en-US" dirty="0"/>
              <a:t> </a:t>
            </a:r>
          </a:p>
          <a:p>
            <a:r>
              <a:rPr lang="en-US" dirty="0"/>
              <a:t>STATE: Now that you understand the terminology and examples, why should schools care about reducing health disparities in children or addressing health equity, anyway?</a:t>
            </a:r>
          </a:p>
          <a:p>
            <a:r>
              <a:rPr lang="en-US" dirty="0"/>
              <a:t> </a:t>
            </a:r>
          </a:p>
          <a:p>
            <a:r>
              <a:rPr lang="en-US" i="1" dirty="0"/>
              <a:t>DO: Allow participants to respond.</a:t>
            </a:r>
            <a:endParaRPr lang="en-US" dirty="0"/>
          </a:p>
          <a:p>
            <a:r>
              <a:rPr lang="en-US" i="1" dirty="0"/>
              <a:t>Possible responses:</a:t>
            </a:r>
            <a:endParaRPr lang="en-US" dirty="0"/>
          </a:p>
          <a:p>
            <a:pPr lvl="0"/>
            <a:r>
              <a:rPr lang="en-US" i="1" dirty="0"/>
              <a:t>Healthy students are better learners.</a:t>
            </a:r>
            <a:endParaRPr lang="en-US" dirty="0"/>
          </a:p>
          <a:p>
            <a:pPr lvl="0"/>
            <a:r>
              <a:rPr lang="en-US" i="1" dirty="0"/>
              <a:t>All students deserve a school environment that supports health and wellness.</a:t>
            </a:r>
            <a:endParaRPr lang="en-US" dirty="0"/>
          </a:p>
          <a:p>
            <a:pPr lvl="0"/>
            <a:r>
              <a:rPr lang="en-US" i="1" dirty="0"/>
              <a:t>Healthy students have better attendance, graduation rates.</a:t>
            </a:r>
            <a:endParaRPr lang="en-US" dirty="0"/>
          </a:p>
          <a:p>
            <a:r>
              <a:rPr lang="en-US" dirty="0"/>
              <a:t> </a:t>
            </a:r>
          </a:p>
          <a:p>
            <a:r>
              <a:rPr lang="en-US" dirty="0"/>
              <a:t>STATE: There is also a bigger picture. Students who experience chronic disease (asthma, obesity, diabetes) are absent from school more often, have poorer grades, lower graduation rates. As adults, these students tend to have lower paying jobs, higher health care costs, and more illness. So, there is a cycle that education can help address.</a:t>
            </a:r>
          </a:p>
          <a:p>
            <a:r>
              <a:rPr lang="en-US" dirty="0"/>
              <a:t> </a:t>
            </a:r>
          </a:p>
          <a:p>
            <a:r>
              <a:rPr lang="en-US" dirty="0"/>
              <a:t>While reducing and ultimately eliminating health disparities is a complex undertaking given the social, environmental, and political factors that underlie its existence, education definitely has a role to play.</a:t>
            </a:r>
          </a:p>
          <a:p>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15</a:t>
            </a:fld>
            <a:endParaRPr lang="en-US" dirty="0"/>
          </a:p>
        </p:txBody>
      </p:sp>
    </p:spTree>
    <p:extLst>
      <p:ext uri="{BB962C8B-B14F-4D97-AF65-F5344CB8AC3E}">
        <p14:creationId xmlns:p14="http://schemas.microsoft.com/office/powerpoint/2010/main" val="1557696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EVERY STUDENT SUCCEEDS ACT</a:t>
            </a:r>
          </a:p>
          <a:p>
            <a:r>
              <a:rPr lang="en-US" dirty="0"/>
              <a:t> </a:t>
            </a:r>
          </a:p>
          <a:p>
            <a:r>
              <a:rPr lang="en-US" dirty="0"/>
              <a:t>STATE: A policy that can be leveraged for this work is the Every Student Succeeds Act (ESSA) This federal policy recognizes the need for schools to support the whole child and specifically acknowledges the importance of health and wellness in supporting learning and academic achievement. Under ESSA, states have more authority and flexibility in establishing their plans and strategies. This gives states an opportunity to implement ESSA in a way that supports health and wellness. I encourage you to research the ways that states are using current funding systems to address health equity. Some of the work you find may be replicable in your area.</a:t>
            </a:r>
          </a:p>
          <a:p>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16</a:t>
            </a:fld>
            <a:endParaRPr lang="en-US" dirty="0"/>
          </a:p>
        </p:txBody>
      </p:sp>
    </p:spTree>
    <p:extLst>
      <p:ext uri="{BB962C8B-B14F-4D97-AF65-F5344CB8AC3E}">
        <p14:creationId xmlns:p14="http://schemas.microsoft.com/office/powerpoint/2010/main" val="19142394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a:t>
            </a:r>
          </a:p>
          <a:p>
            <a:r>
              <a:rPr lang="en-US" b="1" dirty="0"/>
              <a:t> </a:t>
            </a:r>
            <a:endParaRPr lang="en-US" dirty="0"/>
          </a:p>
          <a:p>
            <a:r>
              <a:rPr lang="en-US" dirty="0"/>
              <a:t>STATE: Today we:</a:t>
            </a:r>
          </a:p>
          <a:p>
            <a:r>
              <a:rPr lang="en-US" dirty="0"/>
              <a:t>1. defined health disparities, health equity, and health equality </a:t>
            </a:r>
          </a:p>
          <a:p>
            <a:r>
              <a:rPr lang="en-US" dirty="0"/>
              <a:t>2. looked at visual examples of health disparities, health equity, and health equality and developed examples of our own</a:t>
            </a:r>
          </a:p>
          <a:p>
            <a:r>
              <a:rPr lang="en-US" dirty="0"/>
              <a:t>3. explored why addressing health equity is important for education</a:t>
            </a:r>
          </a:p>
          <a:p>
            <a:r>
              <a:rPr lang="en-US" dirty="0"/>
              <a:t> </a:t>
            </a:r>
          </a:p>
          <a:p>
            <a:r>
              <a:rPr lang="en-US" dirty="0"/>
              <a:t>We hope you will use this information to improve health equity in your school health and education planning. </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17</a:t>
            </a:fld>
            <a:endParaRPr lang="en-US" dirty="0"/>
          </a:p>
        </p:txBody>
      </p:sp>
    </p:spTree>
    <p:extLst>
      <p:ext uri="{BB962C8B-B14F-4D97-AF65-F5344CB8AC3E}">
        <p14:creationId xmlns:p14="http://schemas.microsoft.com/office/powerpoint/2010/main" val="38771027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CLOSING ACTIVITY</a:t>
            </a:r>
            <a:r>
              <a:rPr lang="en-US" dirty="0"/>
              <a:t>:</a:t>
            </a:r>
          </a:p>
          <a:p>
            <a:r>
              <a:rPr lang="en-US" dirty="0"/>
              <a:t> </a:t>
            </a:r>
          </a:p>
          <a:p>
            <a:r>
              <a:rPr lang="en-US" dirty="0"/>
              <a:t>STATE: On Handout #4: Closing and Optional Activity, I want you to write down one word for how you felt today, two new things you learned, and the names of three people you will share this information with.</a:t>
            </a:r>
          </a:p>
          <a:p>
            <a:r>
              <a:rPr lang="en-US" dirty="0"/>
              <a:t> </a:t>
            </a:r>
          </a:p>
          <a:p>
            <a:r>
              <a:rPr lang="en-US" i="1" dirty="0"/>
              <a:t>DO: If time allows, have a couple participants share their information.</a:t>
            </a:r>
            <a:endParaRPr lang="en-US" dirty="0"/>
          </a:p>
          <a:p>
            <a:r>
              <a:rPr lang="en-US" dirty="0"/>
              <a:t> </a:t>
            </a:r>
          </a:p>
          <a:p>
            <a:r>
              <a:rPr lang="en-US" dirty="0"/>
              <a:t>STATE: Thank you for your participation today and good luck using your equity lens.</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18</a:t>
            </a:fld>
            <a:endParaRPr lang="en-US" dirty="0"/>
          </a:p>
        </p:txBody>
      </p:sp>
    </p:spTree>
    <p:extLst>
      <p:ext uri="{BB962C8B-B14F-4D97-AF65-F5344CB8AC3E}">
        <p14:creationId xmlns:p14="http://schemas.microsoft.com/office/powerpoint/2010/main" val="7519108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NEXT STEPS:</a:t>
            </a:r>
          </a:p>
          <a:p>
            <a:endParaRPr lang="en-US" b="1" dirty="0"/>
          </a:p>
          <a:p>
            <a:r>
              <a:rPr lang="en-US" dirty="0"/>
              <a:t>STATE: I’d like each of you to think about an issue or obstacle that your school or community is facing with regard to health equity.</a:t>
            </a:r>
          </a:p>
          <a:p>
            <a:r>
              <a:rPr lang="en-US" dirty="0"/>
              <a:t> </a:t>
            </a:r>
          </a:p>
          <a:p>
            <a:r>
              <a:rPr lang="en-US" dirty="0"/>
              <a:t>ASK participants to call out the issues—not repeating any that have already been stated.</a:t>
            </a:r>
          </a:p>
          <a:p>
            <a:r>
              <a:rPr lang="en-US" dirty="0"/>
              <a:t> </a:t>
            </a:r>
          </a:p>
          <a:p>
            <a:r>
              <a:rPr lang="en-US" i="1" dirty="0"/>
              <a:t>DO: Capture each idea on a separate flip chart paper and place each up on the wall around the room.</a:t>
            </a:r>
            <a:endParaRPr lang="en-US" dirty="0"/>
          </a:p>
          <a:p>
            <a:r>
              <a:rPr lang="en-US" dirty="0"/>
              <a:t> </a:t>
            </a:r>
          </a:p>
          <a:p>
            <a:r>
              <a:rPr lang="en-US" i="1" dirty="0"/>
              <a:t>DO: Task the group with brainstorming different ways that schools can begin to tackle these issues that include ALL students. Have participants move freely around the room adding their ideas to as many identified issues as they have ideas.</a:t>
            </a:r>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19</a:t>
            </a:fld>
            <a:endParaRPr lang="en-US" dirty="0"/>
          </a:p>
        </p:txBody>
      </p:sp>
    </p:spTree>
    <p:extLst>
      <p:ext uri="{BB962C8B-B14F-4D97-AF65-F5344CB8AC3E}">
        <p14:creationId xmlns:p14="http://schemas.microsoft.com/office/powerpoint/2010/main" val="9737457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So, what can schools do? From your work, it appears there are steps that schools can take. Feel free to take pictures of these flip charts or make some notes on Handout #1, second page, in the chart provided.</a:t>
            </a:r>
          </a:p>
          <a:p>
            <a:r>
              <a:rPr lang="en-US" dirty="0"/>
              <a:t> </a:t>
            </a:r>
          </a:p>
          <a:p>
            <a:r>
              <a:rPr lang="en-US" dirty="0"/>
              <a:t>Below are additional ideas of issues or barriers that schools may face. You may want to share some of these if not addressed.</a:t>
            </a:r>
          </a:p>
          <a:p>
            <a:r>
              <a:rPr lang="en-US" dirty="0"/>
              <a:t> </a:t>
            </a:r>
          </a:p>
          <a:p>
            <a:r>
              <a:rPr lang="en-US" dirty="0"/>
              <a:t>Access to health care—school-based clinics or moving existing clinics to more centrally located places that are accessible by public transportation.</a:t>
            </a:r>
          </a:p>
          <a:p>
            <a:r>
              <a:rPr lang="en-US" dirty="0"/>
              <a:t>Determine existing barriers.</a:t>
            </a:r>
          </a:p>
          <a:p>
            <a:r>
              <a:rPr lang="en-US" dirty="0"/>
              <a:t>Staff training on equity.</a:t>
            </a:r>
          </a:p>
          <a:p>
            <a:r>
              <a:rPr lang="en-US" dirty="0"/>
              <a:t>Include the voices of those most impacted by inequities.</a:t>
            </a:r>
          </a:p>
          <a:p>
            <a:r>
              <a:rPr lang="en-US" dirty="0"/>
              <a:t>Prioritize the needs of ALL students.</a:t>
            </a:r>
          </a:p>
          <a:p>
            <a:r>
              <a:rPr lang="en-US" dirty="0"/>
              <a:t>Revise policies or systems that contribute to health disparities.</a:t>
            </a:r>
          </a:p>
          <a:p>
            <a:r>
              <a:rPr lang="en-US" dirty="0"/>
              <a:t>Redistribute resources (funding, teacher experience, building, out-of-school-time opportunities.</a:t>
            </a:r>
          </a:p>
          <a:p>
            <a:r>
              <a:rPr lang="en-US" dirty="0"/>
              <a:t>Collaborate with community partners.</a:t>
            </a:r>
          </a:p>
          <a:p>
            <a:r>
              <a:rPr lang="en-US" dirty="0"/>
              <a:t>Use the WSCC model to focus on every child through the five tenets (healthy, safe, supported, engaged, challenged) using the 10 components.</a:t>
            </a:r>
          </a:p>
          <a:p>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20</a:t>
            </a:fld>
            <a:endParaRPr lang="en-US" dirty="0"/>
          </a:p>
        </p:txBody>
      </p:sp>
    </p:spTree>
    <p:extLst>
      <p:ext uri="{BB962C8B-B14F-4D97-AF65-F5344CB8AC3E}">
        <p14:creationId xmlns:p14="http://schemas.microsoft.com/office/powerpoint/2010/main" val="2819493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Arial Narrow Regular" panose="020B0606020202030204" pitchFamily="34" charset="0"/>
                <a:ea typeface="+mn-ea"/>
                <a:cs typeface="+mn-cs"/>
              </a:rPr>
              <a:t>STATE:</a:t>
            </a:r>
            <a:r>
              <a:rPr lang="en-US" sz="1200" b="0" i="0" kern="1200" dirty="0">
                <a:solidFill>
                  <a:schemeClr val="tx1"/>
                </a:solidFill>
                <a:effectLst/>
                <a:latin typeface="Arial Narrow Regular" panose="020B0606020202030204" pitchFamily="34" charset="0"/>
                <a:ea typeface="+mn-ea"/>
                <a:cs typeface="+mn-cs"/>
              </a:rPr>
              <a:t> Thank you all for your input and work today.  </a:t>
            </a:r>
            <a:endParaRPr lang="en-US" dirty="0"/>
          </a:p>
          <a:p>
            <a:endParaRPr lang="en-US" dirty="0"/>
          </a:p>
          <a:p>
            <a:r>
              <a:rPr lang="en-US" dirty="0"/>
              <a:t>My contact information is listed here should you need it.</a:t>
            </a:r>
          </a:p>
          <a:p>
            <a:endParaRPr lang="en-US" dirty="0"/>
          </a:p>
          <a:p>
            <a:r>
              <a:rPr lang="en-US" dirty="0"/>
              <a:t>Please complete the training evaluation.</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21</a:t>
            </a:fld>
            <a:endParaRPr lang="en-US" dirty="0"/>
          </a:p>
        </p:txBody>
      </p:sp>
    </p:spTree>
    <p:extLst>
      <p:ext uri="{BB962C8B-B14F-4D97-AF65-F5344CB8AC3E}">
        <p14:creationId xmlns:p14="http://schemas.microsoft.com/office/powerpoint/2010/main" val="17620017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References for this training module include the following.</a:t>
            </a:r>
          </a:p>
        </p:txBody>
      </p:sp>
      <p:sp>
        <p:nvSpPr>
          <p:cNvPr id="4" name="Slide Number Placeholder 3"/>
          <p:cNvSpPr>
            <a:spLocks noGrp="1"/>
          </p:cNvSpPr>
          <p:nvPr>
            <p:ph type="sldNum" sz="quarter" idx="5"/>
          </p:nvPr>
        </p:nvSpPr>
        <p:spPr/>
        <p:txBody>
          <a:bodyPr/>
          <a:lstStyle/>
          <a:p>
            <a:fld id="{2BEEEE0F-B261-DB48-A645-12400589D759}" type="slidenum">
              <a:rPr lang="en-US" smtClean="0"/>
              <a:pPr/>
              <a:t>22</a:t>
            </a:fld>
            <a:endParaRPr lang="en-US" dirty="0"/>
          </a:p>
        </p:txBody>
      </p:sp>
    </p:spTree>
    <p:extLst>
      <p:ext uri="{BB962C8B-B14F-4D97-AF65-F5344CB8AC3E}">
        <p14:creationId xmlns:p14="http://schemas.microsoft.com/office/powerpoint/2010/main" val="18070627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disclaimer</a:t>
            </a:r>
          </a:p>
          <a:p>
            <a:endParaRPr lang="en-US" dirty="0"/>
          </a:p>
          <a:p>
            <a:r>
              <a:rPr lang="en-US" dirty="0"/>
              <a:t>Acknowledge the many and varied organizations including school teachers and administrators that helped with the development of the concept and training modules. </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23</a:t>
            </a:fld>
            <a:endParaRPr lang="en-US" dirty="0"/>
          </a:p>
        </p:txBody>
      </p:sp>
    </p:spTree>
    <p:extLst>
      <p:ext uri="{BB962C8B-B14F-4D97-AF65-F5344CB8AC3E}">
        <p14:creationId xmlns:p14="http://schemas.microsoft.com/office/powerpoint/2010/main" val="35835884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tif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xmlns="" id="{66150D57-73E9-0E45-8A81-A399E6DDBB40}"/>
              </a:ext>
            </a:extLst>
          </p:cNvPr>
          <p:cNvGrpSpPr/>
          <p:nvPr userDrawn="1"/>
        </p:nvGrpSpPr>
        <p:grpSpPr>
          <a:xfrm>
            <a:off x="-12703" y="1359343"/>
            <a:ext cx="12192002" cy="4952303"/>
            <a:chOff x="-12703" y="1359343"/>
            <a:chExt cx="12192002" cy="4952303"/>
          </a:xfrm>
        </p:grpSpPr>
        <p:sp>
          <p:nvSpPr>
            <p:cNvPr id="12" name="Manual Input 15">
              <a:extLst>
                <a:ext uri="{FF2B5EF4-FFF2-40B4-BE49-F238E27FC236}">
                  <a16:creationId xmlns:a16="http://schemas.microsoft.com/office/drawing/2014/main" xmlns="" id="{21F86CFD-29DA-6B40-92C3-9B877E053D4C}"/>
                </a:ext>
              </a:extLst>
            </p:cNvPr>
            <p:cNvSpPr/>
            <p:nvPr userDrawn="1"/>
          </p:nvSpPr>
          <p:spPr>
            <a:xfrm flipH="1" flipV="1">
              <a:off x="-1" y="1359343"/>
              <a:ext cx="12179300" cy="367882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4967"/>
                  </a:moveTo>
                  <a:cubicBezTo>
                    <a:pt x="3442" y="4031"/>
                    <a:pt x="5986" y="3902"/>
                    <a:pt x="10000" y="0"/>
                  </a:cubicBezTo>
                  <a:lnTo>
                    <a:pt x="10000" y="10000"/>
                  </a:lnTo>
                  <a:lnTo>
                    <a:pt x="0" y="10000"/>
                  </a:lnTo>
                  <a:lnTo>
                    <a:pt x="0" y="4967"/>
                  </a:lnTo>
                  <a:close/>
                </a:path>
              </a:pathLst>
            </a:custGeom>
            <a:solidFill>
              <a:srgbClr val="2199AD"/>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b="0" i="0" dirty="0">
                <a:latin typeface="Arial Narrow Regular" panose="020B0606020202030204" pitchFamily="34" charset="0"/>
              </a:endParaRPr>
            </a:p>
          </p:txBody>
        </p:sp>
        <p:pic>
          <p:nvPicPr>
            <p:cNvPr id="5" name="Picture 4">
              <a:extLst>
                <a:ext uri="{FF2B5EF4-FFF2-40B4-BE49-F238E27FC236}">
                  <a16:creationId xmlns:a16="http://schemas.microsoft.com/office/drawing/2014/main" xmlns="" id="{ACF3B266-2326-9E44-912A-DDE6B489FEB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0623" y="2763774"/>
              <a:ext cx="3547872" cy="3547872"/>
            </a:xfrm>
            <a:prstGeom prst="rect">
              <a:avLst/>
            </a:prstGeom>
          </p:spPr>
        </p:pic>
        <p:pic>
          <p:nvPicPr>
            <p:cNvPr id="13" name="Picture 12">
              <a:extLst>
                <a:ext uri="{FF2B5EF4-FFF2-40B4-BE49-F238E27FC236}">
                  <a16:creationId xmlns:a16="http://schemas.microsoft.com/office/drawing/2014/main" xmlns="" id="{F8724E58-B424-0543-8E63-A9EB8E17ED05}"/>
                </a:ext>
              </a:extLst>
            </p:cNvPr>
            <p:cNvPicPr/>
            <p:nvPr userDrawn="1"/>
          </p:nvPicPr>
          <p:blipFill>
            <a:blip r:embed="rId3">
              <a:extLst>
                <a:ext uri="{28A0092B-C50C-407E-A947-70E740481C1C}">
                  <a14:useLocalDpi xmlns:a14="http://schemas.microsoft.com/office/drawing/2010/main"/>
                </a:ext>
              </a:extLst>
            </a:blip>
            <a:stretch>
              <a:fillRect/>
            </a:stretch>
          </p:blipFill>
          <p:spPr>
            <a:xfrm>
              <a:off x="-12703" y="1359343"/>
              <a:ext cx="12192001" cy="73152"/>
            </a:xfrm>
            <a:prstGeom prst="rect">
              <a:avLst/>
            </a:prstGeom>
          </p:spPr>
        </p:pic>
      </p:grpSp>
    </p:spTree>
    <p:extLst>
      <p:ext uri="{BB962C8B-B14F-4D97-AF65-F5344CB8AC3E}">
        <p14:creationId xmlns:p14="http://schemas.microsoft.com/office/powerpoint/2010/main" val="2466656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xmlns="" id="{D727383A-044E-DD41-93DC-2237BA9594D1}"/>
              </a:ext>
            </a:extLst>
          </p:cNvPr>
          <p:cNvGrpSpPr/>
          <p:nvPr userDrawn="1"/>
        </p:nvGrpSpPr>
        <p:grpSpPr>
          <a:xfrm>
            <a:off x="-12703" y="1359343"/>
            <a:ext cx="12192002" cy="4952303"/>
            <a:chOff x="-12703" y="1359343"/>
            <a:chExt cx="12192002" cy="4952303"/>
          </a:xfrm>
        </p:grpSpPr>
        <p:sp>
          <p:nvSpPr>
            <p:cNvPr id="14" name="Manual Input 15">
              <a:extLst>
                <a:ext uri="{FF2B5EF4-FFF2-40B4-BE49-F238E27FC236}">
                  <a16:creationId xmlns:a16="http://schemas.microsoft.com/office/drawing/2014/main" xmlns="" id="{32900D36-F871-7E46-A5D8-5672A1ACEB22}"/>
                </a:ext>
              </a:extLst>
            </p:cNvPr>
            <p:cNvSpPr/>
            <p:nvPr userDrawn="1"/>
          </p:nvSpPr>
          <p:spPr>
            <a:xfrm flipH="1" flipV="1">
              <a:off x="-1" y="1359343"/>
              <a:ext cx="12179300" cy="367882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4967"/>
                  </a:moveTo>
                  <a:cubicBezTo>
                    <a:pt x="3442" y="4031"/>
                    <a:pt x="5986" y="3902"/>
                    <a:pt x="10000" y="0"/>
                  </a:cubicBezTo>
                  <a:lnTo>
                    <a:pt x="10000" y="10000"/>
                  </a:lnTo>
                  <a:lnTo>
                    <a:pt x="0" y="10000"/>
                  </a:lnTo>
                  <a:lnTo>
                    <a:pt x="0" y="4967"/>
                  </a:lnTo>
                  <a:close/>
                </a:path>
              </a:pathLst>
            </a:custGeom>
            <a:solidFill>
              <a:srgbClr val="2199AD"/>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b="0" i="0" dirty="0">
                <a:latin typeface="Arial Narrow Regular" panose="020B0606020202030204" pitchFamily="34" charset="0"/>
              </a:endParaRPr>
            </a:p>
          </p:txBody>
        </p:sp>
        <p:pic>
          <p:nvPicPr>
            <p:cNvPr id="15" name="Picture 14">
              <a:extLst>
                <a:ext uri="{FF2B5EF4-FFF2-40B4-BE49-F238E27FC236}">
                  <a16:creationId xmlns:a16="http://schemas.microsoft.com/office/drawing/2014/main" xmlns="" id="{A649112D-56C3-484D-A29F-0419FBDE767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0623" y="2763774"/>
              <a:ext cx="3547872" cy="3547872"/>
            </a:xfrm>
            <a:prstGeom prst="rect">
              <a:avLst/>
            </a:prstGeom>
          </p:spPr>
        </p:pic>
        <p:pic>
          <p:nvPicPr>
            <p:cNvPr id="16" name="Picture 15">
              <a:extLst>
                <a:ext uri="{FF2B5EF4-FFF2-40B4-BE49-F238E27FC236}">
                  <a16:creationId xmlns:a16="http://schemas.microsoft.com/office/drawing/2014/main" xmlns="" id="{556E210B-9BBD-E64C-AEC3-BF657AFF46B2}"/>
                </a:ext>
              </a:extLst>
            </p:cNvPr>
            <p:cNvPicPr/>
            <p:nvPr userDrawn="1"/>
          </p:nvPicPr>
          <p:blipFill>
            <a:blip r:embed="rId3">
              <a:extLst>
                <a:ext uri="{28A0092B-C50C-407E-A947-70E740481C1C}">
                  <a14:useLocalDpi xmlns:a14="http://schemas.microsoft.com/office/drawing/2010/main"/>
                </a:ext>
              </a:extLst>
            </a:blip>
            <a:stretch>
              <a:fillRect/>
            </a:stretch>
          </p:blipFill>
          <p:spPr>
            <a:xfrm>
              <a:off x="-12703" y="1359343"/>
              <a:ext cx="12192001" cy="73152"/>
            </a:xfrm>
            <a:prstGeom prst="rect">
              <a:avLst/>
            </a:prstGeom>
          </p:spPr>
        </p:pic>
        <p:sp>
          <p:nvSpPr>
            <p:cNvPr id="17" name="Rectangle 16">
              <a:extLst>
                <a:ext uri="{FF2B5EF4-FFF2-40B4-BE49-F238E27FC236}">
                  <a16:creationId xmlns:a16="http://schemas.microsoft.com/office/drawing/2014/main" xmlns="" id="{523872DD-77A9-8840-9257-36CF4E0E4F99}"/>
                </a:ext>
              </a:extLst>
            </p:cNvPr>
            <p:cNvSpPr/>
            <p:nvPr userDrawn="1"/>
          </p:nvSpPr>
          <p:spPr>
            <a:xfrm rot="1016578">
              <a:off x="10192206" y="1719325"/>
              <a:ext cx="1185725" cy="27611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0" b="1" i="0" dirty="0">
                  <a:solidFill>
                    <a:srgbClr val="A8DAEB"/>
                  </a:solidFill>
                  <a:effectLst>
                    <a:outerShdw blurRad="50800" dist="38100" dir="2700000" algn="tl" rotWithShape="0">
                      <a:prstClr val="black">
                        <a:alpha val="40000"/>
                      </a:prstClr>
                    </a:outerShdw>
                  </a:effectLst>
                  <a:latin typeface="Bookman Old Style" panose="02050604050505020204" pitchFamily="18" charset="0"/>
                </a:rPr>
                <a:t>!</a:t>
              </a:r>
            </a:p>
          </p:txBody>
        </p:sp>
      </p:grpSp>
    </p:spTree>
    <p:extLst>
      <p:ext uri="{BB962C8B-B14F-4D97-AF65-F5344CB8AC3E}">
        <p14:creationId xmlns:p14="http://schemas.microsoft.com/office/powerpoint/2010/main" val="606666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2" name="Manual Input 15">
            <a:extLst>
              <a:ext uri="{FF2B5EF4-FFF2-40B4-BE49-F238E27FC236}">
                <a16:creationId xmlns:a16="http://schemas.microsoft.com/office/drawing/2014/main" xmlns="" id="{21F86CFD-29DA-6B40-92C3-9B877E053D4C}"/>
              </a:ext>
            </a:extLst>
          </p:cNvPr>
          <p:cNvSpPr/>
          <p:nvPr userDrawn="1"/>
        </p:nvSpPr>
        <p:spPr>
          <a:xfrm flipH="1" flipV="1">
            <a:off x="-1" y="0"/>
            <a:ext cx="12179300" cy="5127812"/>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4967"/>
                </a:moveTo>
                <a:cubicBezTo>
                  <a:pt x="3442" y="4031"/>
                  <a:pt x="5986" y="3902"/>
                  <a:pt x="10000" y="0"/>
                </a:cubicBezTo>
                <a:lnTo>
                  <a:pt x="10000" y="10000"/>
                </a:lnTo>
                <a:lnTo>
                  <a:pt x="0" y="10000"/>
                </a:lnTo>
                <a:lnTo>
                  <a:pt x="0" y="4967"/>
                </a:lnTo>
                <a:close/>
              </a:path>
            </a:pathLst>
          </a:custGeom>
          <a:solidFill>
            <a:srgbClr val="1E89A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b="0" i="0" dirty="0">
              <a:latin typeface="Arial Narrow Regular" panose="020B0606020202030204" pitchFamily="34" charset="0"/>
            </a:endParaRPr>
          </a:p>
        </p:txBody>
      </p:sp>
      <p:pic>
        <p:nvPicPr>
          <p:cNvPr id="5" name="Picture 4">
            <a:extLst>
              <a:ext uri="{FF2B5EF4-FFF2-40B4-BE49-F238E27FC236}">
                <a16:creationId xmlns:a16="http://schemas.microsoft.com/office/drawing/2014/main" xmlns="" id="{ACF3B266-2326-9E44-912A-DDE6B489FEB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72034" y="1541002"/>
            <a:ext cx="5155633" cy="5155633"/>
          </a:xfrm>
          <a:prstGeom prst="rect">
            <a:avLst/>
          </a:prstGeom>
        </p:spPr>
      </p:pic>
      <p:pic>
        <p:nvPicPr>
          <p:cNvPr id="13" name="Picture 12">
            <a:extLst>
              <a:ext uri="{FF2B5EF4-FFF2-40B4-BE49-F238E27FC236}">
                <a16:creationId xmlns:a16="http://schemas.microsoft.com/office/drawing/2014/main" xmlns="" id="{F8724E58-B424-0543-8E63-A9EB8E17ED05}"/>
              </a:ext>
            </a:extLst>
          </p:cNvPr>
          <p:cNvPicPr/>
          <p:nvPr userDrawn="1"/>
        </p:nvPicPr>
        <p:blipFill>
          <a:blip r:embed="rId3">
            <a:extLst>
              <a:ext uri="{28A0092B-C50C-407E-A947-70E740481C1C}">
                <a14:useLocalDpi xmlns:a14="http://schemas.microsoft.com/office/drawing/2010/main"/>
              </a:ext>
            </a:extLst>
          </a:blip>
          <a:stretch>
            <a:fillRect/>
          </a:stretch>
        </p:blipFill>
        <p:spPr>
          <a:xfrm>
            <a:off x="-12702" y="155447"/>
            <a:ext cx="12192001" cy="73152"/>
          </a:xfrm>
          <a:prstGeom prst="rect">
            <a:avLst/>
          </a:prstGeom>
        </p:spPr>
      </p:pic>
    </p:spTree>
    <p:extLst>
      <p:ext uri="{BB962C8B-B14F-4D97-AF65-F5344CB8AC3E}">
        <p14:creationId xmlns:p14="http://schemas.microsoft.com/office/powerpoint/2010/main" val="3736739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600727F7-B56D-514A-BAA2-E0059C6066A8}"/>
              </a:ext>
            </a:extLst>
          </p:cNvPr>
          <p:cNvSpPr/>
          <p:nvPr userDrawn="1"/>
        </p:nvSpPr>
        <p:spPr>
          <a:xfrm>
            <a:off x="0" y="0"/>
            <a:ext cx="12192000" cy="19431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xmlns="" id="{C2B701A0-7E52-7D42-B983-6574FAA670AC}"/>
              </a:ext>
            </a:extLst>
          </p:cNvPr>
          <p:cNvSpPr>
            <a:spLocks noGrp="1"/>
          </p:cNvSpPr>
          <p:nvPr>
            <p:ph type="title"/>
          </p:nvPr>
        </p:nvSpPr>
        <p:spPr/>
        <p:txBody>
          <a:bodyPr/>
          <a:lstStyle>
            <a:lvl1pPr>
              <a:defRPr b="1">
                <a:solidFill>
                  <a:schemeClr val="bg1"/>
                </a:solidFill>
              </a:defRPr>
            </a:lvl1pPr>
          </a:lstStyle>
          <a:p>
            <a:r>
              <a:rPr lang="en-US" dirty="0"/>
              <a:t>Click to edit Master title style</a:t>
            </a:r>
          </a:p>
        </p:txBody>
      </p:sp>
      <p:sp>
        <p:nvSpPr>
          <p:cNvPr id="5" name="Content Placeholder 2">
            <a:extLst>
              <a:ext uri="{FF2B5EF4-FFF2-40B4-BE49-F238E27FC236}">
                <a16:creationId xmlns:a16="http://schemas.microsoft.com/office/drawing/2014/main" xmlns="" id="{C0F14168-1DE1-7348-9C88-8016D732FBB6}"/>
              </a:ext>
            </a:extLst>
          </p:cNvPr>
          <p:cNvSpPr>
            <a:spLocks noGrp="1"/>
          </p:cNvSpPr>
          <p:nvPr>
            <p:ph idx="1" hasCustomPrompt="1"/>
          </p:nvPr>
        </p:nvSpPr>
        <p:spPr>
          <a:xfrm>
            <a:off x="838200" y="2308225"/>
            <a:ext cx="10515600" cy="4190874"/>
          </a:xfrm>
          <a:prstGeom prst="rect">
            <a:avLst/>
          </a:prstGeom>
        </p:spPr>
        <p:txBody>
          <a:bodyPr/>
          <a:lstStyle>
            <a:lvl1pPr marL="228600" indent="-228600">
              <a:buSzPct val="110000"/>
              <a:buFont typeface="Arial" panose="020B0604020202020204" pitchFamily="34" charset="0"/>
              <a:buChar char="•"/>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accent3">
                    <a:lumMod val="50000"/>
                  </a:schemeClr>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376511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600727F7-B56D-514A-BAA2-E0059C6066A8}"/>
              </a:ext>
            </a:extLst>
          </p:cNvPr>
          <p:cNvSpPr/>
          <p:nvPr userDrawn="1"/>
        </p:nvSpPr>
        <p:spPr>
          <a:xfrm>
            <a:off x="0" y="0"/>
            <a:ext cx="12192000" cy="19431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xmlns="" id="{C2B701A0-7E52-7D42-B983-6574FAA670AC}"/>
              </a:ext>
            </a:extLst>
          </p:cNvPr>
          <p:cNvSpPr>
            <a:spLocks noGrp="1"/>
          </p:cNvSpPr>
          <p:nvPr>
            <p:ph type="title"/>
          </p:nvPr>
        </p:nvSpPr>
        <p:spPr/>
        <p:txBody>
          <a:bodyPr/>
          <a:lstStyle>
            <a:lvl1pPr>
              <a:defRPr b="1">
                <a:solidFill>
                  <a:schemeClr val="bg1"/>
                </a:solidFill>
              </a:defRPr>
            </a:lvl1pPr>
          </a:lstStyle>
          <a:p>
            <a:r>
              <a:rPr lang="en-US" dirty="0"/>
              <a:t>Click to edit Master title style</a:t>
            </a:r>
          </a:p>
        </p:txBody>
      </p:sp>
      <p:sp>
        <p:nvSpPr>
          <p:cNvPr id="5" name="Content Placeholder 2">
            <a:extLst>
              <a:ext uri="{FF2B5EF4-FFF2-40B4-BE49-F238E27FC236}">
                <a16:creationId xmlns:a16="http://schemas.microsoft.com/office/drawing/2014/main" xmlns="" id="{C2B44A7F-38DD-C848-9802-9E1DCDF80B88}"/>
              </a:ext>
            </a:extLst>
          </p:cNvPr>
          <p:cNvSpPr>
            <a:spLocks noGrp="1"/>
          </p:cNvSpPr>
          <p:nvPr>
            <p:ph idx="1" hasCustomPrompt="1"/>
          </p:nvPr>
        </p:nvSpPr>
        <p:spPr>
          <a:xfrm>
            <a:off x="838200" y="2308225"/>
            <a:ext cx="10515600" cy="4190874"/>
          </a:xfrm>
          <a:prstGeom prst="rect">
            <a:avLst/>
          </a:prstGeom>
        </p:spPr>
        <p:txBody>
          <a:bodyPr/>
          <a:lstStyle>
            <a:lvl1pPr marL="228600" indent="-228600">
              <a:buSzPct val="110000"/>
              <a:buFont typeface="Arial" panose="020B0604020202020204" pitchFamily="34" charset="0"/>
              <a:buChar char="•"/>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accent3">
                    <a:lumMod val="50000"/>
                  </a:schemeClr>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2179256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600727F7-B56D-514A-BAA2-E0059C6066A8}"/>
              </a:ext>
            </a:extLst>
          </p:cNvPr>
          <p:cNvSpPr/>
          <p:nvPr userDrawn="1"/>
        </p:nvSpPr>
        <p:spPr>
          <a:xfrm>
            <a:off x="0" y="0"/>
            <a:ext cx="12192000" cy="19431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xmlns="" id="{C2B701A0-7E52-7D42-B983-6574FAA670AC}"/>
              </a:ext>
            </a:extLst>
          </p:cNvPr>
          <p:cNvSpPr>
            <a:spLocks noGrp="1"/>
          </p:cNvSpPr>
          <p:nvPr>
            <p:ph type="title"/>
          </p:nvPr>
        </p:nvSpPr>
        <p:spPr/>
        <p:txBody>
          <a:bodyPr/>
          <a:lstStyle>
            <a:lvl1pPr>
              <a:defRPr b="1">
                <a:solidFill>
                  <a:schemeClr val="bg1"/>
                </a:solidFill>
              </a:defRPr>
            </a:lvl1pPr>
          </a:lstStyle>
          <a:p>
            <a:r>
              <a:rPr lang="en-US" dirty="0"/>
              <a:t>Click to edit Master title style</a:t>
            </a:r>
          </a:p>
        </p:txBody>
      </p:sp>
      <p:sp>
        <p:nvSpPr>
          <p:cNvPr id="5" name="Content Placeholder 2">
            <a:extLst>
              <a:ext uri="{FF2B5EF4-FFF2-40B4-BE49-F238E27FC236}">
                <a16:creationId xmlns:a16="http://schemas.microsoft.com/office/drawing/2014/main" xmlns="" id="{08922EB2-1546-BD41-9F3B-DD733D5C4B7A}"/>
              </a:ext>
            </a:extLst>
          </p:cNvPr>
          <p:cNvSpPr>
            <a:spLocks noGrp="1"/>
          </p:cNvSpPr>
          <p:nvPr>
            <p:ph idx="1" hasCustomPrompt="1"/>
          </p:nvPr>
        </p:nvSpPr>
        <p:spPr>
          <a:xfrm>
            <a:off x="838200" y="2308225"/>
            <a:ext cx="10515600" cy="4190874"/>
          </a:xfrm>
          <a:prstGeom prst="rect">
            <a:avLst/>
          </a:prstGeom>
        </p:spPr>
        <p:txBody>
          <a:bodyPr/>
          <a:lstStyle>
            <a:lvl1pPr marL="228600" indent="-228600">
              <a:buSzPct val="110000"/>
              <a:buFont typeface="Arial" panose="020B0604020202020204" pitchFamily="34" charset="0"/>
              <a:buChar char="•"/>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accent3">
                    <a:lumMod val="50000"/>
                  </a:schemeClr>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1107599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600727F7-B56D-514A-BAA2-E0059C6066A8}"/>
              </a:ext>
            </a:extLst>
          </p:cNvPr>
          <p:cNvSpPr/>
          <p:nvPr userDrawn="1"/>
        </p:nvSpPr>
        <p:spPr>
          <a:xfrm>
            <a:off x="0" y="0"/>
            <a:ext cx="12192000" cy="1943100"/>
          </a:xfrm>
          <a:prstGeom prst="rect">
            <a:avLst/>
          </a:prstGeom>
          <a:solidFill>
            <a:srgbClr val="FDC2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xmlns="" id="{C2B701A0-7E52-7D42-B983-6574FAA670AC}"/>
              </a:ext>
            </a:extLst>
          </p:cNvPr>
          <p:cNvSpPr>
            <a:spLocks noGrp="1"/>
          </p:cNvSpPr>
          <p:nvPr>
            <p:ph type="title"/>
          </p:nvPr>
        </p:nvSpPr>
        <p:spPr/>
        <p:txBody>
          <a:bodyPr/>
          <a:lstStyle>
            <a:lvl1pPr>
              <a:defRPr b="1">
                <a:solidFill>
                  <a:schemeClr val="bg1"/>
                </a:solidFill>
              </a:defRPr>
            </a:lvl1pPr>
          </a:lstStyle>
          <a:p>
            <a:r>
              <a:rPr lang="en-US" dirty="0"/>
              <a:t>Click to edit Master title style</a:t>
            </a:r>
          </a:p>
        </p:txBody>
      </p:sp>
      <p:sp>
        <p:nvSpPr>
          <p:cNvPr id="5" name="Content Placeholder 2">
            <a:extLst>
              <a:ext uri="{FF2B5EF4-FFF2-40B4-BE49-F238E27FC236}">
                <a16:creationId xmlns:a16="http://schemas.microsoft.com/office/drawing/2014/main" xmlns="" id="{ED9C9843-F66E-BC45-B2CB-EAEBC0029967}"/>
              </a:ext>
            </a:extLst>
          </p:cNvPr>
          <p:cNvSpPr>
            <a:spLocks noGrp="1"/>
          </p:cNvSpPr>
          <p:nvPr>
            <p:ph idx="1" hasCustomPrompt="1"/>
          </p:nvPr>
        </p:nvSpPr>
        <p:spPr>
          <a:xfrm>
            <a:off x="838200" y="2308225"/>
            <a:ext cx="10515600" cy="4190874"/>
          </a:xfrm>
          <a:prstGeom prst="rect">
            <a:avLst/>
          </a:prstGeom>
        </p:spPr>
        <p:txBody>
          <a:bodyPr/>
          <a:lstStyle>
            <a:lvl1pPr marL="228600" indent="-228600">
              <a:buSzPct val="110000"/>
              <a:buFont typeface="Arial" panose="020B0604020202020204" pitchFamily="34" charset="0"/>
              <a:buChar char="•"/>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accent3">
                    <a:lumMod val="50000"/>
                  </a:schemeClr>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2890141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600727F7-B56D-514A-BAA2-E0059C6066A8}"/>
              </a:ext>
            </a:extLst>
          </p:cNvPr>
          <p:cNvSpPr/>
          <p:nvPr userDrawn="1"/>
        </p:nvSpPr>
        <p:spPr>
          <a:xfrm>
            <a:off x="0" y="0"/>
            <a:ext cx="12192000" cy="1943100"/>
          </a:xfrm>
          <a:prstGeom prst="rect">
            <a:avLst/>
          </a:prstGeom>
          <a:solidFill>
            <a:srgbClr val="1E8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xmlns="" id="{C2B701A0-7E52-7D42-B983-6574FAA670AC}"/>
              </a:ext>
            </a:extLst>
          </p:cNvPr>
          <p:cNvSpPr>
            <a:spLocks noGrp="1"/>
          </p:cNvSpPr>
          <p:nvPr>
            <p:ph type="title"/>
          </p:nvPr>
        </p:nvSpPr>
        <p:spPr/>
        <p:txBody>
          <a:bodyPr/>
          <a:lstStyle>
            <a:lvl1pPr>
              <a:defRPr b="1">
                <a:solidFill>
                  <a:schemeClr val="bg1"/>
                </a:solidFill>
              </a:defRPr>
            </a:lvl1pPr>
          </a:lstStyle>
          <a:p>
            <a:r>
              <a:rPr lang="en-US" dirty="0"/>
              <a:t>Click to edit Master title style</a:t>
            </a:r>
          </a:p>
        </p:txBody>
      </p:sp>
      <p:sp>
        <p:nvSpPr>
          <p:cNvPr id="5" name="Content Placeholder 2">
            <a:extLst>
              <a:ext uri="{FF2B5EF4-FFF2-40B4-BE49-F238E27FC236}">
                <a16:creationId xmlns:a16="http://schemas.microsoft.com/office/drawing/2014/main" xmlns="" id="{279FAFA2-1F6F-5E42-8CBF-C16CA10955B1}"/>
              </a:ext>
            </a:extLst>
          </p:cNvPr>
          <p:cNvSpPr>
            <a:spLocks noGrp="1"/>
          </p:cNvSpPr>
          <p:nvPr>
            <p:ph idx="1" hasCustomPrompt="1"/>
          </p:nvPr>
        </p:nvSpPr>
        <p:spPr>
          <a:xfrm>
            <a:off x="838200" y="2308225"/>
            <a:ext cx="10515600" cy="4190874"/>
          </a:xfrm>
          <a:prstGeom prst="rect">
            <a:avLst/>
          </a:prstGeom>
        </p:spPr>
        <p:txBody>
          <a:bodyPr/>
          <a:lstStyle>
            <a:lvl1pPr marL="228600" indent="-228600">
              <a:buSzPct val="110000"/>
              <a:buFont typeface="Arial" panose="020B0604020202020204" pitchFamily="34" charset="0"/>
              <a:buChar char="•"/>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accent3">
                    <a:lumMod val="50000"/>
                  </a:schemeClr>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1402981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6A7F8543-2AD9-E342-8311-7B05B3A10785}"/>
              </a:ext>
            </a:extLst>
          </p:cNvPr>
          <p:cNvSpPr/>
          <p:nvPr userDrawn="1"/>
        </p:nvSpPr>
        <p:spPr>
          <a:xfrm>
            <a:off x="0" y="0"/>
            <a:ext cx="60706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pic>
        <p:nvPicPr>
          <p:cNvPr id="2" name="Picture 1">
            <a:extLst>
              <a:ext uri="{FF2B5EF4-FFF2-40B4-BE49-F238E27FC236}">
                <a16:creationId xmlns:a16="http://schemas.microsoft.com/office/drawing/2014/main" xmlns="" id="{9072AF45-738F-E041-8D20-5833639D2A2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265333" y="724832"/>
            <a:ext cx="5774267" cy="5774267"/>
          </a:xfrm>
          <a:prstGeom prst="rect">
            <a:avLst/>
          </a:prstGeom>
        </p:spPr>
      </p:pic>
      <p:sp>
        <p:nvSpPr>
          <p:cNvPr id="6" name="Content Placeholder 2">
            <a:extLst>
              <a:ext uri="{FF2B5EF4-FFF2-40B4-BE49-F238E27FC236}">
                <a16:creationId xmlns:a16="http://schemas.microsoft.com/office/drawing/2014/main" xmlns="" id="{94491AB6-81F5-E347-8164-E6F3F4FB12E9}"/>
              </a:ext>
            </a:extLst>
          </p:cNvPr>
          <p:cNvSpPr>
            <a:spLocks noGrp="1"/>
          </p:cNvSpPr>
          <p:nvPr>
            <p:ph idx="10" hasCustomPrompt="1"/>
          </p:nvPr>
        </p:nvSpPr>
        <p:spPr>
          <a:xfrm>
            <a:off x="520700" y="624882"/>
            <a:ext cx="5029200" cy="5974166"/>
          </a:xfrm>
          <a:prstGeom prst="rect">
            <a:avLst/>
          </a:prstGeom>
        </p:spPr>
        <p:txBody>
          <a:bodyPr anchor="ctr"/>
          <a:lstStyle>
            <a:lvl1pPr>
              <a:buSzPct val="110000"/>
              <a:defRPr sz="3600">
                <a:solidFill>
                  <a:schemeClr val="bg1"/>
                </a:solidFill>
              </a:defRPr>
            </a:lvl1pPr>
            <a:lvl2pPr marL="685800" indent="-228600">
              <a:buFont typeface="Wingdings" pitchFamily="2" charset="2"/>
              <a:buChar char="§"/>
              <a:defRPr sz="3200">
                <a:solidFill>
                  <a:schemeClr val="bg1"/>
                </a:solidFill>
              </a:defRPr>
            </a:lvl2pPr>
            <a:lvl3pPr>
              <a:defRPr sz="2500">
                <a:solidFill>
                  <a:schemeClr val="bg1"/>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3723704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6A7F8543-2AD9-E342-8311-7B05B3A10785}"/>
              </a:ext>
            </a:extLst>
          </p:cNvPr>
          <p:cNvSpPr/>
          <p:nvPr userDrawn="1"/>
        </p:nvSpPr>
        <p:spPr>
          <a:xfrm>
            <a:off x="0" y="0"/>
            <a:ext cx="6070600"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xmlns="" id="{161428B4-780D-C04F-99FD-D30FF75483F7}"/>
              </a:ext>
            </a:extLst>
          </p:cNvPr>
          <p:cNvSpPr>
            <a:spLocks noGrp="1"/>
          </p:cNvSpPr>
          <p:nvPr>
            <p:ph type="title"/>
          </p:nvPr>
        </p:nvSpPr>
        <p:spPr>
          <a:xfrm>
            <a:off x="679669" y="2849234"/>
            <a:ext cx="4711262" cy="1325563"/>
          </a:xfrm>
        </p:spPr>
        <p:txBody>
          <a:bodyPr/>
          <a:lstStyle>
            <a:lvl1pPr>
              <a:defRPr b="1">
                <a:solidFill>
                  <a:schemeClr val="bg1"/>
                </a:solidFill>
              </a:defRPr>
            </a:lvl1pPr>
          </a:lstStyle>
          <a:p>
            <a:r>
              <a:rPr lang="en-US" dirty="0"/>
              <a:t>Click to edit Master title style</a:t>
            </a:r>
          </a:p>
        </p:txBody>
      </p:sp>
      <p:sp>
        <p:nvSpPr>
          <p:cNvPr id="11" name="Content Placeholder 2">
            <a:extLst>
              <a:ext uri="{FF2B5EF4-FFF2-40B4-BE49-F238E27FC236}">
                <a16:creationId xmlns:a16="http://schemas.microsoft.com/office/drawing/2014/main" xmlns="" id="{E4955CD2-DB97-DF49-9928-8EF92689C375}"/>
              </a:ext>
            </a:extLst>
          </p:cNvPr>
          <p:cNvSpPr>
            <a:spLocks noGrp="1"/>
          </p:cNvSpPr>
          <p:nvPr>
            <p:ph idx="10" hasCustomPrompt="1"/>
          </p:nvPr>
        </p:nvSpPr>
        <p:spPr>
          <a:xfrm>
            <a:off x="6716144" y="524933"/>
            <a:ext cx="5029200" cy="5974166"/>
          </a:xfrm>
          <a:prstGeom prst="rect">
            <a:avLst/>
          </a:prstGeom>
        </p:spPr>
        <p:txBody>
          <a:bodyPr anchor="ctr"/>
          <a:lstStyle>
            <a:lvl1pPr>
              <a:buSzPct val="110000"/>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bg1"/>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3603460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6A7F8543-2AD9-E342-8311-7B05B3A10785}"/>
              </a:ext>
            </a:extLst>
          </p:cNvPr>
          <p:cNvSpPr/>
          <p:nvPr userDrawn="1"/>
        </p:nvSpPr>
        <p:spPr>
          <a:xfrm>
            <a:off x="0" y="0"/>
            <a:ext cx="60706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xmlns="" id="{161428B4-780D-C04F-99FD-D30FF75483F7}"/>
              </a:ext>
            </a:extLst>
          </p:cNvPr>
          <p:cNvSpPr>
            <a:spLocks noGrp="1"/>
          </p:cNvSpPr>
          <p:nvPr>
            <p:ph type="title"/>
          </p:nvPr>
        </p:nvSpPr>
        <p:spPr>
          <a:xfrm>
            <a:off x="679669" y="2849234"/>
            <a:ext cx="4711262" cy="1325563"/>
          </a:xfrm>
        </p:spPr>
        <p:txBody>
          <a:bodyPr/>
          <a:lstStyle>
            <a:lvl1pPr>
              <a:defRPr b="1">
                <a:solidFill>
                  <a:schemeClr val="bg1"/>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xmlns="" id="{C5441BFA-6202-404A-B093-AE2C910B50A7}"/>
              </a:ext>
            </a:extLst>
          </p:cNvPr>
          <p:cNvSpPr>
            <a:spLocks noGrp="1"/>
          </p:cNvSpPr>
          <p:nvPr>
            <p:ph idx="10" hasCustomPrompt="1"/>
          </p:nvPr>
        </p:nvSpPr>
        <p:spPr>
          <a:xfrm>
            <a:off x="6716144" y="524933"/>
            <a:ext cx="5029200" cy="5974166"/>
          </a:xfrm>
          <a:prstGeom prst="rect">
            <a:avLst/>
          </a:prstGeom>
        </p:spPr>
        <p:txBody>
          <a:bodyPr anchor="ctr"/>
          <a:lstStyle>
            <a:lvl1pPr>
              <a:buSzPct val="110000"/>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bg1"/>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33624442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6A7F8543-2AD9-E342-8311-7B05B3A10785}"/>
              </a:ext>
            </a:extLst>
          </p:cNvPr>
          <p:cNvSpPr/>
          <p:nvPr userDrawn="1"/>
        </p:nvSpPr>
        <p:spPr>
          <a:xfrm>
            <a:off x="0" y="0"/>
            <a:ext cx="6070600" cy="6858000"/>
          </a:xfrm>
          <a:prstGeom prst="rect">
            <a:avLst/>
          </a:prstGeom>
          <a:solidFill>
            <a:srgbClr val="A8DA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xmlns="" id="{161428B4-780D-C04F-99FD-D30FF75483F7}"/>
              </a:ext>
            </a:extLst>
          </p:cNvPr>
          <p:cNvSpPr>
            <a:spLocks noGrp="1"/>
          </p:cNvSpPr>
          <p:nvPr>
            <p:ph type="title"/>
          </p:nvPr>
        </p:nvSpPr>
        <p:spPr>
          <a:xfrm>
            <a:off x="679669" y="2849234"/>
            <a:ext cx="4711262" cy="1325563"/>
          </a:xfrm>
        </p:spPr>
        <p:txBody>
          <a:bodyPr/>
          <a:lstStyle>
            <a:lvl1pPr>
              <a:defRPr b="1">
                <a:solidFill>
                  <a:schemeClr val="bg1"/>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xmlns="" id="{E96FE464-DA4D-714B-BFAC-19650A557A4B}"/>
              </a:ext>
            </a:extLst>
          </p:cNvPr>
          <p:cNvSpPr>
            <a:spLocks noGrp="1"/>
          </p:cNvSpPr>
          <p:nvPr>
            <p:ph idx="10" hasCustomPrompt="1"/>
          </p:nvPr>
        </p:nvSpPr>
        <p:spPr>
          <a:xfrm>
            <a:off x="6716144" y="524933"/>
            <a:ext cx="5029200" cy="5974166"/>
          </a:xfrm>
          <a:prstGeom prst="rect">
            <a:avLst/>
          </a:prstGeom>
        </p:spPr>
        <p:txBody>
          <a:bodyPr anchor="ctr"/>
          <a:lstStyle>
            <a:lvl1pPr>
              <a:buSzPct val="110000"/>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bg1"/>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179961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6A7F8543-2AD9-E342-8311-7B05B3A10785}"/>
              </a:ext>
            </a:extLst>
          </p:cNvPr>
          <p:cNvSpPr/>
          <p:nvPr userDrawn="1"/>
        </p:nvSpPr>
        <p:spPr>
          <a:xfrm>
            <a:off x="0" y="0"/>
            <a:ext cx="6070600" cy="6858000"/>
          </a:xfrm>
          <a:prstGeom prst="rect">
            <a:avLst/>
          </a:prstGeom>
          <a:solidFill>
            <a:srgbClr val="FDC2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xmlns="" id="{161428B4-780D-C04F-99FD-D30FF75483F7}"/>
              </a:ext>
            </a:extLst>
          </p:cNvPr>
          <p:cNvSpPr>
            <a:spLocks noGrp="1"/>
          </p:cNvSpPr>
          <p:nvPr>
            <p:ph type="title"/>
          </p:nvPr>
        </p:nvSpPr>
        <p:spPr>
          <a:xfrm>
            <a:off x="679669" y="2849234"/>
            <a:ext cx="4711262" cy="1325563"/>
          </a:xfrm>
        </p:spPr>
        <p:txBody>
          <a:bodyPr/>
          <a:lstStyle>
            <a:lvl1pPr>
              <a:defRPr b="1">
                <a:solidFill>
                  <a:schemeClr val="bg1"/>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xmlns="" id="{9ECE95ED-EF33-944B-B375-F95A18BB38FB}"/>
              </a:ext>
            </a:extLst>
          </p:cNvPr>
          <p:cNvSpPr>
            <a:spLocks noGrp="1"/>
          </p:cNvSpPr>
          <p:nvPr>
            <p:ph idx="10" hasCustomPrompt="1"/>
          </p:nvPr>
        </p:nvSpPr>
        <p:spPr>
          <a:xfrm>
            <a:off x="6716144" y="524933"/>
            <a:ext cx="5029200" cy="5974166"/>
          </a:xfrm>
          <a:prstGeom prst="rect">
            <a:avLst/>
          </a:prstGeom>
        </p:spPr>
        <p:txBody>
          <a:bodyPr anchor="ctr"/>
          <a:lstStyle>
            <a:lvl1pPr>
              <a:buSzPct val="110000"/>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bg1"/>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10978804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6A7F8543-2AD9-E342-8311-7B05B3A10785}"/>
              </a:ext>
            </a:extLst>
          </p:cNvPr>
          <p:cNvSpPr/>
          <p:nvPr userDrawn="1"/>
        </p:nvSpPr>
        <p:spPr>
          <a:xfrm>
            <a:off x="0" y="0"/>
            <a:ext cx="6070600" cy="6858000"/>
          </a:xfrm>
          <a:prstGeom prst="rect">
            <a:avLst/>
          </a:prstGeom>
          <a:solidFill>
            <a:srgbClr val="1E8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xmlns="" id="{161428B4-780D-C04F-99FD-D30FF75483F7}"/>
              </a:ext>
            </a:extLst>
          </p:cNvPr>
          <p:cNvSpPr>
            <a:spLocks noGrp="1"/>
          </p:cNvSpPr>
          <p:nvPr>
            <p:ph type="title"/>
          </p:nvPr>
        </p:nvSpPr>
        <p:spPr>
          <a:xfrm>
            <a:off x="679669" y="2849234"/>
            <a:ext cx="4711262" cy="1325563"/>
          </a:xfrm>
        </p:spPr>
        <p:txBody>
          <a:bodyPr/>
          <a:lstStyle>
            <a:lvl1pPr>
              <a:defRPr b="1">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xmlns="" id="{8CA8AC22-BD75-9944-8004-4D67F3A9F11A}"/>
              </a:ext>
            </a:extLst>
          </p:cNvPr>
          <p:cNvSpPr>
            <a:spLocks noGrp="1"/>
          </p:cNvSpPr>
          <p:nvPr>
            <p:ph idx="10" hasCustomPrompt="1"/>
          </p:nvPr>
        </p:nvSpPr>
        <p:spPr>
          <a:xfrm>
            <a:off x="6716144" y="524933"/>
            <a:ext cx="5029200" cy="5974166"/>
          </a:xfrm>
          <a:prstGeom prst="rect">
            <a:avLst/>
          </a:prstGeom>
        </p:spPr>
        <p:txBody>
          <a:bodyPr anchor="ctr"/>
          <a:lstStyle>
            <a:lvl1pPr>
              <a:buSzPct val="110000"/>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bg1"/>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34531982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12" name="Manual Input 15">
            <a:extLst>
              <a:ext uri="{FF2B5EF4-FFF2-40B4-BE49-F238E27FC236}">
                <a16:creationId xmlns:a16="http://schemas.microsoft.com/office/drawing/2014/main" xmlns="" id="{21F86CFD-29DA-6B40-92C3-9B877E053D4C}"/>
              </a:ext>
            </a:extLst>
          </p:cNvPr>
          <p:cNvSpPr/>
          <p:nvPr userDrawn="1"/>
        </p:nvSpPr>
        <p:spPr>
          <a:xfrm flipH="1" flipV="1">
            <a:off x="-1" y="-3"/>
            <a:ext cx="12179300" cy="6713572"/>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4967"/>
                </a:moveTo>
                <a:cubicBezTo>
                  <a:pt x="3442" y="4031"/>
                  <a:pt x="5986" y="3902"/>
                  <a:pt x="10000" y="0"/>
                </a:cubicBezTo>
                <a:lnTo>
                  <a:pt x="10000" y="10000"/>
                </a:lnTo>
                <a:lnTo>
                  <a:pt x="0" y="10000"/>
                </a:lnTo>
                <a:lnTo>
                  <a:pt x="0" y="4967"/>
                </a:lnTo>
                <a:close/>
              </a:path>
            </a:pathLst>
          </a:custGeom>
          <a:solidFill>
            <a:srgbClr val="1E89A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b="0" i="0" dirty="0">
              <a:latin typeface="Arial Narrow Regular" panose="020B0606020202030204" pitchFamily="34" charset="0"/>
            </a:endParaRPr>
          </a:p>
        </p:txBody>
      </p:sp>
      <p:pic>
        <p:nvPicPr>
          <p:cNvPr id="5" name="Picture 4">
            <a:extLst>
              <a:ext uri="{FF2B5EF4-FFF2-40B4-BE49-F238E27FC236}">
                <a16:creationId xmlns:a16="http://schemas.microsoft.com/office/drawing/2014/main" xmlns="" id="{ACF3B266-2326-9E44-912A-DDE6B489FEB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26668" y="413843"/>
            <a:ext cx="6114482" cy="6114482"/>
          </a:xfrm>
          <a:prstGeom prst="rect">
            <a:avLst/>
          </a:prstGeom>
        </p:spPr>
      </p:pic>
      <p:pic>
        <p:nvPicPr>
          <p:cNvPr id="13" name="Picture 12">
            <a:extLst>
              <a:ext uri="{FF2B5EF4-FFF2-40B4-BE49-F238E27FC236}">
                <a16:creationId xmlns:a16="http://schemas.microsoft.com/office/drawing/2014/main" xmlns="" id="{F8724E58-B424-0543-8E63-A9EB8E17ED05}"/>
              </a:ext>
            </a:extLst>
          </p:cNvPr>
          <p:cNvPicPr/>
          <p:nvPr userDrawn="1"/>
        </p:nvPicPr>
        <p:blipFill>
          <a:blip r:embed="rId3">
            <a:extLst>
              <a:ext uri="{28A0092B-C50C-407E-A947-70E740481C1C}">
                <a14:useLocalDpi xmlns:a14="http://schemas.microsoft.com/office/drawing/2010/main"/>
              </a:ext>
            </a:extLst>
          </a:blip>
          <a:stretch>
            <a:fillRect/>
          </a:stretch>
        </p:blipFill>
        <p:spPr>
          <a:xfrm>
            <a:off x="-12702" y="155447"/>
            <a:ext cx="12192001" cy="73152"/>
          </a:xfrm>
          <a:prstGeom prst="rect">
            <a:avLst/>
          </a:prstGeom>
        </p:spPr>
      </p:pic>
    </p:spTree>
    <p:extLst>
      <p:ext uri="{BB962C8B-B14F-4D97-AF65-F5344CB8AC3E}">
        <p14:creationId xmlns:p14="http://schemas.microsoft.com/office/powerpoint/2010/main" val="1863202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736994-BB3C-6D44-AEF2-BD95942C0E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BABA89CF-AD3B-2F43-B57F-C3405B262AA4}"/>
              </a:ext>
            </a:extLst>
          </p:cNvPr>
          <p:cNvSpPr>
            <a:spLocks noGrp="1"/>
          </p:cNvSpPr>
          <p:nvPr>
            <p:ph sz="half" idx="1"/>
          </p:nvPr>
        </p:nvSpPr>
        <p:spPr>
          <a:xfrm>
            <a:off x="838200" y="1825625"/>
            <a:ext cx="5181600" cy="4351338"/>
          </a:xfrm>
          <a:prstGeom prst="rect">
            <a:avLst/>
          </a:prstGeom>
        </p:spPr>
        <p:txBody>
          <a:bodyPr/>
          <a:lstStyle/>
          <a:p>
            <a:pPr lvl="0"/>
            <a:r>
              <a:rPr lang="en-US" dirty="0"/>
              <a:t>Edit Master text styles</a:t>
            </a:r>
          </a:p>
          <a:p>
            <a:pPr lvl="1"/>
            <a:r>
              <a:rPr lang="en-US" dirty="0"/>
              <a:t>Second level</a:t>
            </a:r>
          </a:p>
          <a:p>
            <a:pPr lvl="2"/>
            <a:r>
              <a:rPr lang="en-US" dirty="0"/>
              <a:t>Third level</a:t>
            </a:r>
          </a:p>
        </p:txBody>
      </p:sp>
      <p:sp>
        <p:nvSpPr>
          <p:cNvPr id="4" name="Content Placeholder 3">
            <a:extLst>
              <a:ext uri="{FF2B5EF4-FFF2-40B4-BE49-F238E27FC236}">
                <a16:creationId xmlns:a16="http://schemas.microsoft.com/office/drawing/2014/main" xmlns="" id="{56010F1B-B566-EC41-8706-79698C103442}"/>
              </a:ext>
            </a:extLst>
          </p:cNvPr>
          <p:cNvSpPr>
            <a:spLocks noGrp="1"/>
          </p:cNvSpPr>
          <p:nvPr>
            <p:ph sz="half" idx="2"/>
          </p:nvPr>
        </p:nvSpPr>
        <p:spPr>
          <a:xfrm>
            <a:off x="6172200" y="1825625"/>
            <a:ext cx="5181600" cy="4351338"/>
          </a:xfrm>
          <a:prstGeom prst="rect">
            <a:avLst/>
          </a:prstGeom>
        </p:spPr>
        <p:txBody>
          <a:body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7759045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E5ADEE-B87E-3847-9C04-96581489906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046901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106004-B62E-9743-B75D-F2F072CFE388}"/>
              </a:ext>
            </a:extLst>
          </p:cNvPr>
          <p:cNvSpPr>
            <a:spLocks noGrp="1"/>
          </p:cNvSpPr>
          <p:nvPr>
            <p:ph type="title"/>
          </p:nvPr>
        </p:nvSpPr>
        <p:spPr>
          <a:xfrm>
            <a:off x="839788" y="575733"/>
            <a:ext cx="393223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xmlns="" id="{D801694D-7A02-6349-B7EC-7836DEB2B47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xmlns="" id="{1E1157B9-3DBE-FE4D-B0C7-E5D2C3683236}"/>
              </a:ext>
            </a:extLst>
          </p:cNvPr>
          <p:cNvSpPr>
            <a:spLocks noGrp="1"/>
          </p:cNvSpPr>
          <p:nvPr>
            <p:ph type="body" sz="half" idx="2"/>
          </p:nvPr>
        </p:nvSpPr>
        <p:spPr>
          <a:xfrm>
            <a:off x="839788" y="2413000"/>
            <a:ext cx="3932237" cy="3811588"/>
          </a:xfrm>
          <a:prstGeom prst="rect">
            <a:avLst/>
          </a:prstGeo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882225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3A3656DB-2935-AB4C-B4B6-DA62D2EC3B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7" name="Text Placeholder 6">
            <a:extLst>
              <a:ext uri="{FF2B5EF4-FFF2-40B4-BE49-F238E27FC236}">
                <a16:creationId xmlns:a16="http://schemas.microsoft.com/office/drawing/2014/main" xmlns="" id="{AE3E9310-6AD7-5049-924F-44C7F1ACAC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180102150"/>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1" r:id="rId3"/>
    <p:sldLayoutId id="2147483650" r:id="rId4"/>
    <p:sldLayoutId id="2147483663" r:id="rId5"/>
    <p:sldLayoutId id="2147483664" r:id="rId6"/>
    <p:sldLayoutId id="2147483666" r:id="rId7"/>
    <p:sldLayoutId id="2147483665" r:id="rId8"/>
    <p:sldLayoutId id="2147483667" r:id="rId9"/>
    <p:sldLayoutId id="2147483669" r:id="rId10"/>
    <p:sldLayoutId id="2147483670" r:id="rId11"/>
    <p:sldLayoutId id="2147483671" r:id="rId12"/>
    <p:sldLayoutId id="2147483672" r:id="rId13"/>
    <p:sldLayoutId id="2147483673" r:id="rId14"/>
    <p:sldLayoutId id="2147483668" r:id="rId15"/>
    <p:sldLayoutId id="2147483652" r:id="rId16"/>
    <p:sldLayoutId id="2147483654" r:id="rId17"/>
    <p:sldLayoutId id="2147483657" r:id="rId18"/>
  </p:sldLayoutIdLst>
  <p:txStyles>
    <p:titleStyle>
      <a:lvl1pPr algn="l" defTabSz="914400" rtl="0" eaLnBrk="1" latinLnBrk="0" hangingPunct="1">
        <a:lnSpc>
          <a:spcPct val="90000"/>
        </a:lnSpc>
        <a:spcBef>
          <a:spcPct val="0"/>
        </a:spcBef>
        <a:buNone/>
        <a:defRPr sz="4400" kern="1200">
          <a:solidFill>
            <a:schemeClr val="tx1"/>
          </a:solidFill>
          <a:latin typeface="Bookman Old Style" panose="02050604050505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0" i="0" kern="1200">
          <a:solidFill>
            <a:schemeClr val="accent3">
              <a:lumMod val="50000"/>
            </a:schemeClr>
          </a:solidFill>
          <a:latin typeface="Arial Narrow Regular" panose="020B0606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b="0" i="0" kern="1200">
          <a:solidFill>
            <a:schemeClr val="accent3">
              <a:lumMod val="50000"/>
            </a:schemeClr>
          </a:solidFill>
          <a:latin typeface="Arial Narrow Regular" panose="020B0606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500" b="0" i="0" kern="1200">
          <a:solidFill>
            <a:schemeClr val="accent3">
              <a:lumMod val="50000"/>
            </a:schemeClr>
          </a:solidFill>
          <a:latin typeface="Arial Narrow Regular"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hyperlink" Target="https://youtu.be/MlXZyNtaoD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8.sv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8.sv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7.xml"/><Relationship Id="rId4" Type="http://schemas.openxmlformats.org/officeDocument/2006/relationships/image" Target="../media/image8.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8" Type="http://schemas.openxmlformats.org/officeDocument/2006/relationships/hyperlink" Target="https://www.sophe.org/wp-content/uploads/2017/01/DatauseYHD_1nov2013_v2.pdf" TargetMode="External"/><Relationship Id="rId3" Type="http://schemas.openxmlformats.org/officeDocument/2006/relationships/hyperlink" Target="https://www.rwjf.org/en/library/research/2018/09/wealth-matters-for-health-equity.html?rid=0034400001kzY4bAAE&amp;et_cid=1660865" TargetMode="External"/><Relationship Id="rId7" Type="http://schemas.openxmlformats.org/officeDocument/2006/relationships/hyperlink" Target="https://youtu.be/MlXZyNtaoDM" TargetMode="External"/><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hyperlink" Target="https://interactioninstitute.org/illustrating-equality-vs-equity/" TargetMode="External"/><Relationship Id="rId5" Type="http://schemas.openxmlformats.org/officeDocument/2006/relationships/hyperlink" Target="https://tinyurl.com/y6on53d7" TargetMode="External"/><Relationship Id="rId4" Type="http://schemas.openxmlformats.org/officeDocument/2006/relationships/hyperlink" Target="https://www.cdc.gov/mmwr/volumes/65/ss/ss6506a1.htm" TargetMode="External"/><Relationship Id="rId9" Type="http://schemas.openxmlformats.org/officeDocument/2006/relationships/hyperlink" Target="http://www.who.int/healthpromotion/publications/health-promotion-school/en/"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id="{38D4AA6F-1E3D-1449-B9B0-4EA615E7982B}"/>
              </a:ext>
            </a:extLst>
          </p:cNvPr>
          <p:cNvSpPr txBox="1"/>
          <p:nvPr/>
        </p:nvSpPr>
        <p:spPr>
          <a:xfrm>
            <a:off x="6370929" y="801650"/>
            <a:ext cx="4514377" cy="800219"/>
          </a:xfrm>
          <a:prstGeom prst="rect">
            <a:avLst/>
          </a:prstGeom>
          <a:noFill/>
        </p:spPr>
        <p:txBody>
          <a:bodyPr wrap="none" rtlCol="0">
            <a:spAutoFit/>
          </a:bodyPr>
          <a:lstStyle/>
          <a:p>
            <a:r>
              <a:rPr lang="en-US" sz="4600" b="1" i="1" dirty="0">
                <a:solidFill>
                  <a:srgbClr val="FDC22F"/>
                </a:solidFill>
                <a:latin typeface="Bookman Old Style" panose="02050604050505020204" pitchFamily="18" charset="0"/>
              </a:rPr>
              <a:t>Health Equity</a:t>
            </a:r>
            <a:endParaRPr lang="en-US" sz="4600" i="1" dirty="0">
              <a:solidFill>
                <a:srgbClr val="FDC22F"/>
              </a:solidFill>
              <a:latin typeface="Bookman Old Style" panose="02050604050505020204" pitchFamily="18" charset="0"/>
            </a:endParaRPr>
          </a:p>
        </p:txBody>
      </p:sp>
      <p:sp>
        <p:nvSpPr>
          <p:cNvPr id="9" name="Rectangle 8">
            <a:extLst>
              <a:ext uri="{FF2B5EF4-FFF2-40B4-BE49-F238E27FC236}">
                <a16:creationId xmlns:a16="http://schemas.microsoft.com/office/drawing/2014/main" xmlns="" id="{308143AB-773C-8C43-A4D1-ADE486A8BFAE}"/>
              </a:ext>
            </a:extLst>
          </p:cNvPr>
          <p:cNvSpPr/>
          <p:nvPr/>
        </p:nvSpPr>
        <p:spPr>
          <a:xfrm>
            <a:off x="6468712" y="1601869"/>
            <a:ext cx="4416594" cy="861774"/>
          </a:xfrm>
          <a:prstGeom prst="rect">
            <a:avLst/>
          </a:prstGeom>
        </p:spPr>
        <p:txBody>
          <a:bodyPr wrap="none">
            <a:spAutoFit/>
          </a:bodyPr>
          <a:lstStyle/>
          <a:p>
            <a:r>
              <a:rPr lang="en-US" sz="5000" b="1" dirty="0">
                <a:solidFill>
                  <a:schemeClr val="bg1"/>
                </a:solidFill>
                <a:latin typeface="Bookman Old Style" panose="02050604050505020204" pitchFamily="18" charset="0"/>
              </a:rPr>
              <a:t>IN SCHOOLS</a:t>
            </a:r>
            <a:endParaRPr lang="en-US" sz="5000" b="1" dirty="0">
              <a:solidFill>
                <a:schemeClr val="bg1"/>
              </a:solidFill>
            </a:endParaRPr>
          </a:p>
        </p:txBody>
      </p:sp>
      <p:sp>
        <p:nvSpPr>
          <p:cNvPr id="6" name="Subtitle 2">
            <a:extLst>
              <a:ext uri="{FF2B5EF4-FFF2-40B4-BE49-F238E27FC236}">
                <a16:creationId xmlns:a16="http://schemas.microsoft.com/office/drawing/2014/main" xmlns="" id="{BF110896-6AAA-D04D-910C-2DF51555862C}"/>
              </a:ext>
            </a:extLst>
          </p:cNvPr>
          <p:cNvSpPr txBox="1">
            <a:spLocks/>
          </p:cNvSpPr>
          <p:nvPr/>
        </p:nvSpPr>
        <p:spPr>
          <a:xfrm>
            <a:off x="6094294" y="4466133"/>
            <a:ext cx="5067648" cy="17764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accent3">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accent3">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500" kern="1200">
                <a:solidFill>
                  <a:schemeClr val="accent3">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3600" dirty="0">
                <a:latin typeface="Bookman Old Style" panose="02050604050505020204" pitchFamily="18" charset="0"/>
                <a:cs typeface="Arial Narrow" panose="020B0604020202020204" pitchFamily="34" charset="0"/>
              </a:rPr>
              <a:t>Trainer Name</a:t>
            </a:r>
          </a:p>
          <a:p>
            <a:pPr marL="0" indent="0" algn="ctr">
              <a:lnSpc>
                <a:spcPct val="100000"/>
              </a:lnSpc>
              <a:spcBef>
                <a:spcPts val="0"/>
              </a:spcBef>
              <a:buFont typeface="Arial" panose="020B0604020202020204" pitchFamily="34" charset="0"/>
              <a:buNone/>
            </a:pPr>
            <a:r>
              <a:rPr lang="en-US" sz="3600" dirty="0">
                <a:latin typeface="Bookman Old Style" panose="02050604050505020204" pitchFamily="18" charset="0"/>
                <a:cs typeface="Arial Narrow" panose="020B0604020202020204" pitchFamily="34" charset="0"/>
              </a:rPr>
              <a:t>Date</a:t>
            </a:r>
          </a:p>
        </p:txBody>
      </p:sp>
    </p:spTree>
    <p:extLst>
      <p:ext uri="{BB962C8B-B14F-4D97-AF65-F5344CB8AC3E}">
        <p14:creationId xmlns:p14="http://schemas.microsoft.com/office/powerpoint/2010/main" val="3141542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xmlns="" id="{5987B46C-B741-3745-82F2-348D6D365C2E}"/>
              </a:ext>
            </a:extLst>
          </p:cNvPr>
          <p:cNvSpPr>
            <a:spLocks noGrp="1"/>
          </p:cNvSpPr>
          <p:nvPr>
            <p:ph type="title"/>
          </p:nvPr>
        </p:nvSpPr>
        <p:spPr/>
        <p:txBody>
          <a:bodyPr/>
          <a:lstStyle/>
          <a:p>
            <a:r>
              <a:rPr lang="en-US" dirty="0"/>
              <a:t>On Our Agenda . . .</a:t>
            </a:r>
          </a:p>
        </p:txBody>
      </p:sp>
      <p:sp>
        <p:nvSpPr>
          <p:cNvPr id="2" name="Content Placeholder 1">
            <a:extLst>
              <a:ext uri="{FF2B5EF4-FFF2-40B4-BE49-F238E27FC236}">
                <a16:creationId xmlns:a16="http://schemas.microsoft.com/office/drawing/2014/main" xmlns="" id="{42677082-E601-8842-9E4B-E7791D6429ED}"/>
              </a:ext>
            </a:extLst>
          </p:cNvPr>
          <p:cNvSpPr>
            <a:spLocks noGrp="1"/>
          </p:cNvSpPr>
          <p:nvPr>
            <p:ph idx="1"/>
          </p:nvPr>
        </p:nvSpPr>
        <p:spPr/>
        <p:txBody>
          <a:bodyPr/>
          <a:lstStyle/>
          <a:p>
            <a:r>
              <a:rPr lang="en-US" dirty="0"/>
              <a:t> Assess your current knowledge</a:t>
            </a:r>
          </a:p>
          <a:p>
            <a:r>
              <a:rPr lang="en-US" dirty="0"/>
              <a:t> Explore examples of health disparities, health equity, and health equality</a:t>
            </a:r>
          </a:p>
          <a:p>
            <a:r>
              <a:rPr lang="en-US" dirty="0"/>
              <a:t> Use an “equity lens” to generate real-life examples</a:t>
            </a:r>
          </a:p>
        </p:txBody>
      </p:sp>
    </p:spTree>
    <p:extLst>
      <p:ext uri="{BB962C8B-B14F-4D97-AF65-F5344CB8AC3E}">
        <p14:creationId xmlns:p14="http://schemas.microsoft.com/office/powerpoint/2010/main" val="348873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6801D953-25DA-C74C-8361-296C1898DC6C}"/>
              </a:ext>
            </a:extLst>
          </p:cNvPr>
          <p:cNvSpPr>
            <a:spLocks noGrp="1"/>
          </p:cNvSpPr>
          <p:nvPr>
            <p:ph type="title"/>
          </p:nvPr>
        </p:nvSpPr>
        <p:spPr/>
        <p:txBody>
          <a:bodyPr/>
          <a:lstStyle/>
          <a:p>
            <a:r>
              <a:rPr lang="en-US" dirty="0"/>
              <a:t>Objectives</a:t>
            </a:r>
          </a:p>
        </p:txBody>
      </p:sp>
      <p:sp>
        <p:nvSpPr>
          <p:cNvPr id="2" name="Content Placeholder 1">
            <a:extLst>
              <a:ext uri="{FF2B5EF4-FFF2-40B4-BE49-F238E27FC236}">
                <a16:creationId xmlns:a16="http://schemas.microsoft.com/office/drawing/2014/main" xmlns="" id="{54E2055A-2C38-904B-A36A-3BFF18C06D0B}"/>
              </a:ext>
            </a:extLst>
          </p:cNvPr>
          <p:cNvSpPr>
            <a:spLocks noGrp="1"/>
          </p:cNvSpPr>
          <p:nvPr>
            <p:ph idx="1"/>
          </p:nvPr>
        </p:nvSpPr>
        <p:spPr/>
        <p:txBody>
          <a:bodyPr/>
          <a:lstStyle/>
          <a:p>
            <a:pPr marL="742950" indent="-742950">
              <a:buFont typeface="+mj-lt"/>
              <a:buAutoNum type="arabicParenR"/>
            </a:pPr>
            <a:r>
              <a:rPr lang="en-US" dirty="0"/>
              <a:t>Define health disparities, health </a:t>
            </a:r>
            <a:r>
              <a:rPr lang="en-US" dirty="0" smtClean="0"/>
              <a:t>equity </a:t>
            </a:r>
            <a:r>
              <a:rPr lang="en-US" dirty="0"/>
              <a:t>and health equality</a:t>
            </a:r>
          </a:p>
          <a:p>
            <a:pPr marL="742950" indent="-742950">
              <a:buFont typeface="+mj-lt"/>
              <a:buAutoNum type="arabicParenR"/>
            </a:pPr>
            <a:r>
              <a:rPr lang="en-US" dirty="0"/>
              <a:t>Provide examples of health disparities, health </a:t>
            </a:r>
            <a:r>
              <a:rPr lang="en-US" dirty="0" smtClean="0"/>
              <a:t>equity </a:t>
            </a:r>
            <a:r>
              <a:rPr lang="en-US" dirty="0"/>
              <a:t>and health equality</a:t>
            </a:r>
          </a:p>
          <a:p>
            <a:pPr marL="742950" indent="-742950">
              <a:buFont typeface="+mj-lt"/>
              <a:buAutoNum type="arabicParenR"/>
            </a:pPr>
            <a:r>
              <a:rPr lang="en-US" dirty="0"/>
              <a:t>Explain why addressing health equity is important for education</a:t>
            </a:r>
          </a:p>
        </p:txBody>
      </p:sp>
    </p:spTree>
    <p:extLst>
      <p:ext uri="{BB962C8B-B14F-4D97-AF65-F5344CB8AC3E}">
        <p14:creationId xmlns:p14="http://schemas.microsoft.com/office/powerpoint/2010/main" val="3253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8FD71537-A9AA-D742-BB33-75C49D0A7ED3}"/>
              </a:ext>
            </a:extLst>
          </p:cNvPr>
          <p:cNvSpPr>
            <a:spLocks noGrp="1"/>
          </p:cNvSpPr>
          <p:nvPr>
            <p:ph type="title"/>
          </p:nvPr>
        </p:nvSpPr>
        <p:spPr/>
        <p:txBody>
          <a:bodyPr/>
          <a:lstStyle/>
          <a:p>
            <a:r>
              <a:rPr lang="en-US" dirty="0"/>
              <a:t>Materials</a:t>
            </a:r>
          </a:p>
        </p:txBody>
      </p:sp>
      <p:sp>
        <p:nvSpPr>
          <p:cNvPr id="2" name="Content Placeholder 1">
            <a:extLst>
              <a:ext uri="{FF2B5EF4-FFF2-40B4-BE49-F238E27FC236}">
                <a16:creationId xmlns:a16="http://schemas.microsoft.com/office/drawing/2014/main" xmlns="" id="{BE76BAEF-9F9F-7544-A531-80917730AA08}"/>
              </a:ext>
            </a:extLst>
          </p:cNvPr>
          <p:cNvSpPr>
            <a:spLocks noGrp="1"/>
          </p:cNvSpPr>
          <p:nvPr>
            <p:ph idx="1"/>
          </p:nvPr>
        </p:nvSpPr>
        <p:spPr/>
        <p:txBody>
          <a:bodyPr/>
          <a:lstStyle/>
          <a:p>
            <a:pPr marL="0" indent="0">
              <a:buNone/>
            </a:pPr>
            <a:r>
              <a:rPr lang="en-US" dirty="0"/>
              <a:t>Handout Packet</a:t>
            </a:r>
          </a:p>
          <a:p>
            <a:pPr marL="0" indent="0">
              <a:buNone/>
            </a:pPr>
            <a:r>
              <a:rPr lang="en-US" dirty="0"/>
              <a:t>	#1: What Do You Know?</a:t>
            </a:r>
          </a:p>
          <a:p>
            <a:pPr marL="0" indent="0">
              <a:buNone/>
            </a:pPr>
            <a:r>
              <a:rPr lang="en-US" dirty="0"/>
              <a:t>	#2: Key Points and Notes</a:t>
            </a:r>
          </a:p>
          <a:p>
            <a:pPr marL="0" indent="0">
              <a:buNone/>
            </a:pPr>
            <a:r>
              <a:rPr lang="en-US" dirty="0"/>
              <a:t>	#3: Using a Health Equity Lens</a:t>
            </a:r>
          </a:p>
          <a:p>
            <a:pPr marL="0" indent="0">
              <a:buNone/>
            </a:pPr>
            <a:r>
              <a:rPr lang="en-US" dirty="0"/>
              <a:t>	#4: Closing and Optional Activity</a:t>
            </a:r>
          </a:p>
          <a:p>
            <a:pPr marL="0" indent="0">
              <a:buNone/>
            </a:pPr>
            <a:r>
              <a:rPr lang="en-US" dirty="0"/>
              <a:t>	#5: Additional Resources</a:t>
            </a:r>
          </a:p>
          <a:p>
            <a:endParaRPr lang="en-US" dirty="0"/>
          </a:p>
        </p:txBody>
      </p:sp>
    </p:spTree>
    <p:extLst>
      <p:ext uri="{BB962C8B-B14F-4D97-AF65-F5344CB8AC3E}">
        <p14:creationId xmlns:p14="http://schemas.microsoft.com/office/powerpoint/2010/main" val="2428522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xmlns="" id="{ADB763BA-CC1A-0C42-A06B-45C45797C1F4}"/>
              </a:ext>
            </a:extLst>
          </p:cNvPr>
          <p:cNvSpPr>
            <a:spLocks noGrp="1"/>
          </p:cNvSpPr>
          <p:nvPr>
            <p:ph idx="10"/>
          </p:nvPr>
        </p:nvSpPr>
        <p:spPr>
          <a:xfrm>
            <a:off x="520700" y="1288473"/>
            <a:ext cx="5029200" cy="5185884"/>
          </a:xfrm>
        </p:spPr>
        <p:txBody>
          <a:bodyPr/>
          <a:lstStyle/>
          <a:p>
            <a:pPr marL="0" indent="0" algn="ctr">
              <a:buNone/>
            </a:pPr>
            <a:r>
              <a:rPr lang="en-US" sz="4400" b="1" dirty="0">
                <a:latin typeface="Bookman Old Style" panose="02050604050505020204" pitchFamily="18" charset="0"/>
              </a:rPr>
              <a:t>WARM-UP ACTIVITY:</a:t>
            </a:r>
          </a:p>
          <a:p>
            <a:pPr marL="0" indent="0" algn="ctr">
              <a:buNone/>
            </a:pPr>
            <a:endParaRPr lang="en-US" sz="2000" b="1" dirty="0">
              <a:latin typeface="Bookman Old Style" panose="02050604050505020204" pitchFamily="18" charset="0"/>
            </a:endParaRPr>
          </a:p>
          <a:p>
            <a:pPr marL="0" indent="0" algn="ctr">
              <a:buNone/>
            </a:pPr>
            <a:r>
              <a:rPr lang="en-US" i="1" dirty="0"/>
              <a:t>Complete Handout #1: What Do You Know?</a:t>
            </a:r>
          </a:p>
          <a:p>
            <a:pPr marL="0" indent="0" algn="ctr">
              <a:buNone/>
            </a:pPr>
            <a:endParaRPr lang="en-US" sz="2000" i="1" dirty="0"/>
          </a:p>
          <a:p>
            <a:pPr marL="0" indent="0" algn="ctr">
              <a:buNone/>
            </a:pPr>
            <a:r>
              <a:rPr lang="en-US" i="1" dirty="0"/>
              <a:t>Be ready to share with a partner.</a:t>
            </a:r>
          </a:p>
          <a:p>
            <a:pPr marL="0" indent="0">
              <a:buNone/>
            </a:pPr>
            <a:endParaRPr lang="en-US" dirty="0"/>
          </a:p>
        </p:txBody>
      </p:sp>
    </p:spTree>
    <p:extLst>
      <p:ext uri="{BB962C8B-B14F-4D97-AF65-F5344CB8AC3E}">
        <p14:creationId xmlns:p14="http://schemas.microsoft.com/office/powerpoint/2010/main" val="2644144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A19C1354-619E-7B41-83D0-D5F42ED90FBE}"/>
              </a:ext>
            </a:extLst>
          </p:cNvPr>
          <p:cNvSpPr>
            <a:spLocks noGrp="1"/>
          </p:cNvSpPr>
          <p:nvPr>
            <p:ph type="title"/>
          </p:nvPr>
        </p:nvSpPr>
        <p:spPr/>
        <p:txBody>
          <a:bodyPr/>
          <a:lstStyle/>
          <a:p>
            <a:r>
              <a:rPr lang="en-US" dirty="0"/>
              <a:t>Statement 1</a:t>
            </a:r>
          </a:p>
        </p:txBody>
      </p:sp>
      <p:sp>
        <p:nvSpPr>
          <p:cNvPr id="7" name="Content Placeholder 7">
            <a:extLst>
              <a:ext uri="{FF2B5EF4-FFF2-40B4-BE49-F238E27FC236}">
                <a16:creationId xmlns:a16="http://schemas.microsoft.com/office/drawing/2014/main" xmlns="" id="{D12F1E4E-E674-3C47-906D-F61D7E55E328}"/>
              </a:ext>
            </a:extLst>
          </p:cNvPr>
          <p:cNvSpPr>
            <a:spLocks noGrp="1"/>
          </p:cNvSpPr>
          <p:nvPr>
            <p:ph idx="10"/>
          </p:nvPr>
        </p:nvSpPr>
        <p:spPr>
          <a:ln>
            <a:noFill/>
          </a:ln>
        </p:spPr>
        <p:txBody>
          <a:bodyPr>
            <a:normAutofit/>
          </a:bodyPr>
          <a:lstStyle/>
          <a:p>
            <a:pPr marL="0" indent="0">
              <a:buNone/>
            </a:pPr>
            <a:r>
              <a:rPr lang="en-US" dirty="0"/>
              <a:t>Children of poverty and children from affluence have the same percentage of infectious diseases, injuries, and social-emotional and behavioral problems.</a:t>
            </a:r>
            <a:endParaRPr lang="en-US" baseline="30000" dirty="0"/>
          </a:p>
        </p:txBody>
      </p:sp>
    </p:spTree>
    <p:extLst>
      <p:ext uri="{BB962C8B-B14F-4D97-AF65-F5344CB8AC3E}">
        <p14:creationId xmlns:p14="http://schemas.microsoft.com/office/powerpoint/2010/main" val="1913923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75B898EF-1689-5A48-AA71-AE8F9C21DCD3}"/>
              </a:ext>
            </a:extLst>
          </p:cNvPr>
          <p:cNvSpPr>
            <a:spLocks noGrp="1"/>
          </p:cNvSpPr>
          <p:nvPr>
            <p:ph type="title"/>
          </p:nvPr>
        </p:nvSpPr>
        <p:spPr/>
        <p:txBody>
          <a:bodyPr/>
          <a:lstStyle/>
          <a:p>
            <a:r>
              <a:rPr lang="en-US" dirty="0"/>
              <a:t>Statement 2</a:t>
            </a:r>
          </a:p>
        </p:txBody>
      </p:sp>
      <p:sp>
        <p:nvSpPr>
          <p:cNvPr id="2" name="Content Placeholder 1">
            <a:extLst>
              <a:ext uri="{FF2B5EF4-FFF2-40B4-BE49-F238E27FC236}">
                <a16:creationId xmlns:a16="http://schemas.microsoft.com/office/drawing/2014/main" xmlns="" id="{B1628754-B73A-AF4F-8770-99C93772E439}"/>
              </a:ext>
            </a:extLst>
          </p:cNvPr>
          <p:cNvSpPr>
            <a:spLocks noGrp="1"/>
          </p:cNvSpPr>
          <p:nvPr>
            <p:ph idx="10"/>
          </p:nvPr>
        </p:nvSpPr>
        <p:spPr/>
        <p:txBody>
          <a:bodyPr>
            <a:normAutofit/>
          </a:bodyPr>
          <a:lstStyle/>
          <a:p>
            <a:pPr marL="0" indent="0">
              <a:buSzPct val="105000"/>
              <a:buNone/>
              <a:defRPr/>
            </a:pPr>
            <a:r>
              <a:rPr lang="en-US" dirty="0"/>
              <a:t>Schools that screen all students for vision, hearing, </a:t>
            </a:r>
            <a:r>
              <a:rPr lang="en-US" dirty="0" smtClean="0"/>
              <a:t>dental </a:t>
            </a:r>
            <a:r>
              <a:rPr lang="en-US" dirty="0"/>
              <a:t>and scoliosis are engaging in equitable health practices.  </a:t>
            </a:r>
            <a:endParaRPr lang="en-US" u="sng" dirty="0"/>
          </a:p>
        </p:txBody>
      </p:sp>
    </p:spTree>
    <p:extLst>
      <p:ext uri="{BB962C8B-B14F-4D97-AF65-F5344CB8AC3E}">
        <p14:creationId xmlns:p14="http://schemas.microsoft.com/office/powerpoint/2010/main" val="3675134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75B898EF-1689-5A48-AA71-AE8F9C21DCD3}"/>
              </a:ext>
            </a:extLst>
          </p:cNvPr>
          <p:cNvSpPr>
            <a:spLocks noGrp="1"/>
          </p:cNvSpPr>
          <p:nvPr>
            <p:ph type="title"/>
          </p:nvPr>
        </p:nvSpPr>
        <p:spPr/>
        <p:txBody>
          <a:bodyPr/>
          <a:lstStyle/>
          <a:p>
            <a:r>
              <a:rPr lang="en-US" dirty="0"/>
              <a:t>Statement 3</a:t>
            </a:r>
          </a:p>
        </p:txBody>
      </p:sp>
      <p:sp>
        <p:nvSpPr>
          <p:cNvPr id="3" name="Content Placeholder 2">
            <a:extLst>
              <a:ext uri="{FF2B5EF4-FFF2-40B4-BE49-F238E27FC236}">
                <a16:creationId xmlns:a16="http://schemas.microsoft.com/office/drawing/2014/main" xmlns="" id="{C0D5FE6A-7CB3-534D-BDAA-C091D7718516}"/>
              </a:ext>
            </a:extLst>
          </p:cNvPr>
          <p:cNvSpPr>
            <a:spLocks noGrp="1"/>
          </p:cNvSpPr>
          <p:nvPr>
            <p:ph idx="10"/>
          </p:nvPr>
        </p:nvSpPr>
        <p:spPr/>
        <p:txBody>
          <a:bodyPr/>
          <a:lstStyle/>
          <a:p>
            <a:pPr marL="0" indent="0">
              <a:buNone/>
            </a:pPr>
            <a:r>
              <a:rPr lang="en-US" dirty="0"/>
              <a:t>Continuously striving to reduce barriers to achievement (such as lack of access to health care, inequitable health resources, chronic absenteeism, and engagement in high-risk health behaviors) are examples of striving for health equity. </a:t>
            </a:r>
            <a:endParaRPr lang="en-US" baseline="30000" dirty="0"/>
          </a:p>
        </p:txBody>
      </p:sp>
    </p:spTree>
    <p:extLst>
      <p:ext uri="{BB962C8B-B14F-4D97-AF65-F5344CB8AC3E}">
        <p14:creationId xmlns:p14="http://schemas.microsoft.com/office/powerpoint/2010/main" val="3122662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6F57CCE4-6C02-824F-94BE-A4B582F59EFE}"/>
              </a:ext>
            </a:extLst>
          </p:cNvPr>
          <p:cNvSpPr>
            <a:spLocks noGrp="1"/>
          </p:cNvSpPr>
          <p:nvPr>
            <p:ph type="title"/>
          </p:nvPr>
        </p:nvSpPr>
        <p:spPr/>
        <p:txBody>
          <a:bodyPr/>
          <a:lstStyle/>
          <a:p>
            <a:r>
              <a:rPr lang="en-US" dirty="0"/>
              <a:t>Statement 4</a:t>
            </a:r>
            <a:endParaRPr lang="en-US" i="1" dirty="0"/>
          </a:p>
        </p:txBody>
      </p:sp>
      <p:sp>
        <p:nvSpPr>
          <p:cNvPr id="5" name="Content Placeholder 4">
            <a:extLst>
              <a:ext uri="{FF2B5EF4-FFF2-40B4-BE49-F238E27FC236}">
                <a16:creationId xmlns:a16="http://schemas.microsoft.com/office/drawing/2014/main" xmlns="" id="{D0B2D393-241A-3141-8A5E-F693FF9C191A}"/>
              </a:ext>
            </a:extLst>
          </p:cNvPr>
          <p:cNvSpPr>
            <a:spLocks noGrp="1"/>
          </p:cNvSpPr>
          <p:nvPr>
            <p:ph idx="10"/>
          </p:nvPr>
        </p:nvSpPr>
        <p:spPr/>
        <p:txBody>
          <a:bodyPr>
            <a:noAutofit/>
          </a:bodyPr>
          <a:lstStyle/>
          <a:p>
            <a:pPr marL="0" indent="0">
              <a:buNone/>
            </a:pPr>
            <a:r>
              <a:rPr lang="en-US" dirty="0"/>
              <a:t>The primary purpose of school is to improve academic outcomes. Due to the demands of teaching and learning, schools should not focus their efforts on improving the physical and mental health of students</a:t>
            </a:r>
            <a:r>
              <a:rPr lang="en-US" sz="3500" dirty="0">
                <a:solidFill>
                  <a:srgbClr val="000000"/>
                </a:solidFill>
              </a:rPr>
              <a:t>.  </a:t>
            </a:r>
          </a:p>
        </p:txBody>
      </p:sp>
    </p:spTree>
    <p:extLst>
      <p:ext uri="{BB962C8B-B14F-4D97-AF65-F5344CB8AC3E}">
        <p14:creationId xmlns:p14="http://schemas.microsoft.com/office/powerpoint/2010/main" val="3162265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5AC635-ACF0-F049-8FF4-59CB5735AB58}"/>
              </a:ext>
            </a:extLst>
          </p:cNvPr>
          <p:cNvSpPr>
            <a:spLocks noGrp="1"/>
          </p:cNvSpPr>
          <p:nvPr>
            <p:ph type="title"/>
          </p:nvPr>
        </p:nvSpPr>
        <p:spPr/>
        <p:txBody>
          <a:bodyPr>
            <a:normAutofit/>
          </a:bodyPr>
          <a:lstStyle/>
          <a:p>
            <a:r>
              <a:rPr lang="en-US" dirty="0"/>
              <a:t>Statement 5</a:t>
            </a:r>
            <a:endParaRPr lang="en-US" i="1" dirty="0">
              <a:ea typeface="+mn-ea"/>
              <a:cs typeface="+mn-cs"/>
            </a:endParaRPr>
          </a:p>
        </p:txBody>
      </p:sp>
      <p:sp>
        <p:nvSpPr>
          <p:cNvPr id="4" name="Content Placeholder 5">
            <a:extLst>
              <a:ext uri="{FF2B5EF4-FFF2-40B4-BE49-F238E27FC236}">
                <a16:creationId xmlns:a16="http://schemas.microsoft.com/office/drawing/2014/main" xmlns="" id="{0E80DEC8-2FDF-C247-8222-CD9D611293A6}"/>
              </a:ext>
            </a:extLst>
          </p:cNvPr>
          <p:cNvSpPr>
            <a:spLocks noGrp="1"/>
          </p:cNvSpPr>
          <p:nvPr>
            <p:ph idx="10"/>
          </p:nvPr>
        </p:nvSpPr>
        <p:spPr/>
        <p:txBody>
          <a:bodyPr>
            <a:normAutofit/>
          </a:bodyPr>
          <a:lstStyle/>
          <a:p>
            <a:pPr marL="0" indent="0">
              <a:buNone/>
              <a:defRPr/>
            </a:pPr>
            <a:r>
              <a:rPr lang="en-US" dirty="0"/>
              <a:t>Schools providing free breakfasts and lunches to students who qualify for free and reduced-cost lunch is an example of a health equity practice</a:t>
            </a:r>
            <a:r>
              <a:rPr lang="en-US" sz="3500" dirty="0">
                <a:solidFill>
                  <a:srgbClr val="000000"/>
                </a:solidFill>
              </a:rPr>
              <a:t>. </a:t>
            </a:r>
          </a:p>
        </p:txBody>
      </p:sp>
    </p:spTree>
    <p:extLst>
      <p:ext uri="{BB962C8B-B14F-4D97-AF65-F5344CB8AC3E}">
        <p14:creationId xmlns:p14="http://schemas.microsoft.com/office/powerpoint/2010/main" val="302290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fographic">
            <a:extLst>
              <a:ext uri="{FF2B5EF4-FFF2-40B4-BE49-F238E27FC236}">
                <a16:creationId xmlns:a16="http://schemas.microsoft.com/office/drawing/2014/main" xmlns="" id="{1365C820-EF1F-5A48-8D48-15DE156783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0872" y="1108796"/>
            <a:ext cx="9659071" cy="5437475"/>
          </a:xfrm>
          <a:prstGeom prst="rect">
            <a:avLst/>
          </a:prstGeom>
          <a:noFill/>
          <a:extLst>
            <a:ext uri="{909E8E84-426E-40DD-AFC4-6F175D3DCCD1}">
              <a14:hiddenFill xmlns:a14="http://schemas.microsoft.com/office/drawing/2010/main">
                <a:solidFill>
                  <a:srgbClr val="FFFFFF"/>
                </a:solidFill>
              </a14:hiddenFill>
            </a:ext>
          </a:extLst>
        </p:spPr>
      </p:pic>
      <p:sp>
        <p:nvSpPr>
          <p:cNvPr id="8" name="Title 7">
            <a:extLst>
              <a:ext uri="{FF2B5EF4-FFF2-40B4-BE49-F238E27FC236}">
                <a16:creationId xmlns:a16="http://schemas.microsoft.com/office/drawing/2014/main" xmlns="" id="{6C02B249-DE81-B34C-9ACF-6B0C62EBBDE0}"/>
              </a:ext>
            </a:extLst>
          </p:cNvPr>
          <p:cNvSpPr>
            <a:spLocks noGrp="1"/>
          </p:cNvSpPr>
          <p:nvPr>
            <p:ph type="title"/>
          </p:nvPr>
        </p:nvSpPr>
        <p:spPr>
          <a:xfrm>
            <a:off x="1440871" y="0"/>
            <a:ext cx="9912927" cy="1325563"/>
          </a:xfrm>
        </p:spPr>
        <p:txBody>
          <a:bodyPr/>
          <a:lstStyle/>
          <a:p>
            <a:r>
              <a:rPr lang="en-US" dirty="0">
                <a:hlinkClick r:id="rId4"/>
              </a:rPr>
              <a:t>Equity and Equality Video </a:t>
            </a:r>
            <a:endParaRPr lang="en-US" dirty="0"/>
          </a:p>
        </p:txBody>
      </p:sp>
    </p:spTree>
    <p:extLst>
      <p:ext uri="{BB962C8B-B14F-4D97-AF65-F5344CB8AC3E}">
        <p14:creationId xmlns:p14="http://schemas.microsoft.com/office/powerpoint/2010/main" val="1709682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F766E9FD-952A-EC4F-9465-DFED07598A93}"/>
              </a:ext>
            </a:extLst>
          </p:cNvPr>
          <p:cNvSpPr>
            <a:spLocks noGrp="1"/>
          </p:cNvSpPr>
          <p:nvPr>
            <p:ph type="title"/>
          </p:nvPr>
        </p:nvSpPr>
        <p:spPr/>
        <p:txBody>
          <a:bodyPr>
            <a:normAutofit fontScale="90000"/>
          </a:bodyPr>
          <a:lstStyle/>
          <a:p>
            <a:r>
              <a:rPr lang="en-US" dirty="0"/>
              <a:t>Health Equity and Equality Visual Example</a:t>
            </a:r>
          </a:p>
        </p:txBody>
      </p:sp>
      <p:pic>
        <p:nvPicPr>
          <p:cNvPr id="4" name="Graphic 3">
            <a:extLst>
              <a:ext uri="{FF2B5EF4-FFF2-40B4-BE49-F238E27FC236}">
                <a16:creationId xmlns:a16="http://schemas.microsoft.com/office/drawing/2014/main" xmlns="" id="{13DAD567-796A-F448-870B-5F30DCC99FB9}"/>
              </a:ext>
            </a:extLst>
          </p:cNvPr>
          <p:cNvPicPr>
            <a:picLocks noChangeAspect="1"/>
          </p:cNvPicPr>
          <p:nvPr/>
        </p:nvPicPr>
        <p:blipFill rotWithShape="1">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r="51423" b="10359"/>
          <a:stretch/>
        </p:blipFill>
        <p:spPr>
          <a:xfrm>
            <a:off x="6012873" y="0"/>
            <a:ext cx="6179128" cy="6858000"/>
          </a:xfrm>
          <a:prstGeom prst="rect">
            <a:avLst/>
          </a:prstGeom>
        </p:spPr>
      </p:pic>
    </p:spTree>
    <p:extLst>
      <p:ext uri="{BB962C8B-B14F-4D97-AF65-F5344CB8AC3E}">
        <p14:creationId xmlns:p14="http://schemas.microsoft.com/office/powerpoint/2010/main" val="1237341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xmlns="" id="{4BEA7795-CD49-3849-8112-6D43D4D32C25}"/>
              </a:ext>
            </a:extLst>
          </p:cNvPr>
          <p:cNvPicPr>
            <a:picLocks noChangeAspect="1"/>
          </p:cNvPicPr>
          <p:nvPr/>
        </p:nvPicPr>
        <p:blipFill rotWithShape="1">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l="51322" r="-1" b="9970"/>
          <a:stretch/>
        </p:blipFill>
        <p:spPr>
          <a:xfrm>
            <a:off x="6026726" y="0"/>
            <a:ext cx="6165273" cy="6858000"/>
          </a:xfrm>
          <a:prstGeom prst="rect">
            <a:avLst/>
          </a:prstGeom>
        </p:spPr>
      </p:pic>
      <p:sp>
        <p:nvSpPr>
          <p:cNvPr id="7" name="Title 4">
            <a:extLst>
              <a:ext uri="{FF2B5EF4-FFF2-40B4-BE49-F238E27FC236}">
                <a16:creationId xmlns:a16="http://schemas.microsoft.com/office/drawing/2014/main" xmlns="" id="{4FB56985-CAE5-4046-A3EE-86EBD71177B1}"/>
              </a:ext>
            </a:extLst>
          </p:cNvPr>
          <p:cNvSpPr>
            <a:spLocks noGrp="1"/>
          </p:cNvSpPr>
          <p:nvPr>
            <p:ph type="title"/>
          </p:nvPr>
        </p:nvSpPr>
        <p:spPr/>
        <p:txBody>
          <a:bodyPr>
            <a:normAutofit fontScale="90000"/>
          </a:bodyPr>
          <a:lstStyle/>
          <a:p>
            <a:r>
              <a:rPr lang="en-US" dirty="0"/>
              <a:t>Health Equity and Equality Visual Example</a:t>
            </a:r>
          </a:p>
        </p:txBody>
      </p:sp>
    </p:spTree>
    <p:extLst>
      <p:ext uri="{BB962C8B-B14F-4D97-AF65-F5344CB8AC3E}">
        <p14:creationId xmlns:p14="http://schemas.microsoft.com/office/powerpoint/2010/main" val="1838293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xmlns="" id="{9B7CC0C4-568A-E545-8E8A-C5886C0D68E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1454727" y="380423"/>
            <a:ext cx="9372600" cy="5637144"/>
          </a:xfrm>
          <a:prstGeom prst="rect">
            <a:avLst/>
          </a:prstGeom>
        </p:spPr>
      </p:pic>
      <p:sp>
        <p:nvSpPr>
          <p:cNvPr id="2" name="Title 1">
            <a:extLst>
              <a:ext uri="{FF2B5EF4-FFF2-40B4-BE49-F238E27FC236}">
                <a16:creationId xmlns:a16="http://schemas.microsoft.com/office/drawing/2014/main" xmlns="" id="{903D16B4-A4D7-FC47-BAA7-91CB0E5ADF8A}"/>
              </a:ext>
            </a:extLst>
          </p:cNvPr>
          <p:cNvSpPr>
            <a:spLocks noGrp="1"/>
          </p:cNvSpPr>
          <p:nvPr>
            <p:ph type="title"/>
          </p:nvPr>
        </p:nvSpPr>
        <p:spPr>
          <a:xfrm>
            <a:off x="394855" y="6050183"/>
            <a:ext cx="11963400" cy="819439"/>
          </a:xfrm>
        </p:spPr>
        <p:txBody>
          <a:bodyPr>
            <a:normAutofit/>
          </a:bodyPr>
          <a:lstStyle/>
          <a:p>
            <a:r>
              <a:rPr lang="en-US" sz="2400" dirty="0"/>
              <a:t>Source: https://</a:t>
            </a:r>
            <a:r>
              <a:rPr lang="en-US" sz="2400" dirty="0" err="1"/>
              <a:t>healthequity.globalpolicysolutions.org</a:t>
            </a:r>
            <a:r>
              <a:rPr lang="en-US" sz="2400" dirty="0"/>
              <a:t>/about-health-equity/</a:t>
            </a:r>
          </a:p>
        </p:txBody>
      </p:sp>
    </p:spTree>
    <p:extLst>
      <p:ext uri="{BB962C8B-B14F-4D97-AF65-F5344CB8AC3E}">
        <p14:creationId xmlns:p14="http://schemas.microsoft.com/office/powerpoint/2010/main" val="1187656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2D461E18-4694-CF44-91F8-74D18F64BF46}"/>
              </a:ext>
            </a:extLst>
          </p:cNvPr>
          <p:cNvSpPr>
            <a:spLocks noGrp="1"/>
          </p:cNvSpPr>
          <p:nvPr>
            <p:ph type="title"/>
          </p:nvPr>
        </p:nvSpPr>
        <p:spPr/>
        <p:txBody>
          <a:bodyPr>
            <a:normAutofit/>
          </a:bodyPr>
          <a:lstStyle/>
          <a:p>
            <a:pPr algn="ctr"/>
            <a:r>
              <a:rPr lang="en-US" sz="6600" dirty="0"/>
              <a:t>WHY?</a:t>
            </a:r>
          </a:p>
        </p:txBody>
      </p:sp>
      <p:sp>
        <p:nvSpPr>
          <p:cNvPr id="2" name="Content Placeholder 1">
            <a:extLst>
              <a:ext uri="{FF2B5EF4-FFF2-40B4-BE49-F238E27FC236}">
                <a16:creationId xmlns:a16="http://schemas.microsoft.com/office/drawing/2014/main" xmlns="" id="{BC15B83B-6D0A-A14A-B8DD-9D9400AB9A81}"/>
              </a:ext>
            </a:extLst>
          </p:cNvPr>
          <p:cNvSpPr>
            <a:spLocks noGrp="1"/>
          </p:cNvSpPr>
          <p:nvPr>
            <p:ph idx="10"/>
          </p:nvPr>
        </p:nvSpPr>
        <p:spPr/>
        <p:txBody>
          <a:bodyPr/>
          <a:lstStyle/>
          <a:p>
            <a:pPr marL="0" indent="0">
              <a:buNone/>
            </a:pPr>
            <a:r>
              <a:rPr lang="en-US" sz="3600" dirty="0"/>
              <a:t>Why should schools care about reducing health disparities or addressing health equity? </a:t>
            </a:r>
          </a:p>
        </p:txBody>
      </p:sp>
    </p:spTree>
    <p:extLst>
      <p:ext uri="{BB962C8B-B14F-4D97-AF65-F5344CB8AC3E}">
        <p14:creationId xmlns:p14="http://schemas.microsoft.com/office/powerpoint/2010/main" val="3707272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F891C355-E4F9-FF40-BC9F-51EE0FEEF7DB}"/>
              </a:ext>
            </a:extLst>
          </p:cNvPr>
          <p:cNvSpPr>
            <a:spLocks noGrp="1"/>
          </p:cNvSpPr>
          <p:nvPr>
            <p:ph type="title"/>
          </p:nvPr>
        </p:nvSpPr>
        <p:spPr/>
        <p:txBody>
          <a:bodyPr>
            <a:normAutofit fontScale="90000"/>
          </a:bodyPr>
          <a:lstStyle/>
          <a:p>
            <a:r>
              <a:rPr lang="en-US" dirty="0"/>
              <a:t>Every Student Succeeds Act (ESSA)</a:t>
            </a:r>
          </a:p>
        </p:txBody>
      </p:sp>
      <p:sp>
        <p:nvSpPr>
          <p:cNvPr id="2" name="Content Placeholder 1">
            <a:extLst>
              <a:ext uri="{FF2B5EF4-FFF2-40B4-BE49-F238E27FC236}">
                <a16:creationId xmlns:a16="http://schemas.microsoft.com/office/drawing/2014/main" xmlns="" id="{68E132D3-01DD-C244-98F6-5CD0829BBC27}"/>
              </a:ext>
            </a:extLst>
          </p:cNvPr>
          <p:cNvSpPr>
            <a:spLocks noGrp="1"/>
          </p:cNvSpPr>
          <p:nvPr>
            <p:ph idx="10"/>
          </p:nvPr>
        </p:nvSpPr>
        <p:spPr/>
        <p:txBody>
          <a:bodyPr/>
          <a:lstStyle/>
          <a:p>
            <a:r>
              <a:rPr lang="en-US" dirty="0"/>
              <a:t> </a:t>
            </a:r>
            <a:r>
              <a:rPr lang="en-US" dirty="0"/>
              <a:t>F</a:t>
            </a:r>
            <a:r>
              <a:rPr lang="en-US" dirty="0" smtClean="0"/>
              <a:t>ederal </a:t>
            </a:r>
            <a:r>
              <a:rPr lang="en-US" dirty="0"/>
              <a:t>policy</a:t>
            </a:r>
          </a:p>
          <a:p>
            <a:r>
              <a:rPr lang="en-US" dirty="0"/>
              <a:t> Supports the whole child, </a:t>
            </a:r>
            <a:r>
              <a:rPr lang="en-US" dirty="0" smtClean="0"/>
              <a:t>health </a:t>
            </a:r>
            <a:r>
              <a:rPr lang="en-US" dirty="0"/>
              <a:t>and wellness</a:t>
            </a:r>
          </a:p>
          <a:p>
            <a:r>
              <a:rPr lang="en-US" dirty="0"/>
              <a:t> Provides more authority and flexibility to states</a:t>
            </a:r>
            <a:endParaRPr lang="en-US" sz="5400" i="1" dirty="0"/>
          </a:p>
        </p:txBody>
      </p:sp>
    </p:spTree>
    <p:extLst>
      <p:ext uri="{BB962C8B-B14F-4D97-AF65-F5344CB8AC3E}">
        <p14:creationId xmlns:p14="http://schemas.microsoft.com/office/powerpoint/2010/main" val="3237277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4DED76E6-20EA-9944-8D0D-84BBB70E92AD}"/>
              </a:ext>
            </a:extLst>
          </p:cNvPr>
          <p:cNvSpPr>
            <a:spLocks noGrp="1"/>
          </p:cNvSpPr>
          <p:nvPr>
            <p:ph type="title"/>
          </p:nvPr>
        </p:nvSpPr>
        <p:spPr/>
        <p:txBody>
          <a:bodyPr/>
          <a:lstStyle/>
          <a:p>
            <a:r>
              <a:rPr lang="en-US" dirty="0"/>
              <a:t>In Review</a:t>
            </a:r>
          </a:p>
        </p:txBody>
      </p:sp>
      <p:sp>
        <p:nvSpPr>
          <p:cNvPr id="2" name="Content Placeholder 1">
            <a:extLst>
              <a:ext uri="{FF2B5EF4-FFF2-40B4-BE49-F238E27FC236}">
                <a16:creationId xmlns:a16="http://schemas.microsoft.com/office/drawing/2014/main" xmlns="" id="{99C39E24-4186-1242-BD53-D4EB38CBA4FE}"/>
              </a:ext>
            </a:extLst>
          </p:cNvPr>
          <p:cNvSpPr>
            <a:spLocks noGrp="1"/>
          </p:cNvSpPr>
          <p:nvPr>
            <p:ph idx="1"/>
          </p:nvPr>
        </p:nvSpPr>
        <p:spPr/>
        <p:txBody>
          <a:bodyPr/>
          <a:lstStyle/>
          <a:p>
            <a:r>
              <a:rPr lang="en-US" dirty="0"/>
              <a:t> Defined health disparities, health </a:t>
            </a:r>
            <a:r>
              <a:rPr lang="en-US" dirty="0" smtClean="0"/>
              <a:t>equit</a:t>
            </a:r>
            <a:r>
              <a:rPr lang="en-US" dirty="0"/>
              <a:t>y</a:t>
            </a:r>
            <a:r>
              <a:rPr lang="en-US" dirty="0" smtClean="0"/>
              <a:t> </a:t>
            </a:r>
            <a:r>
              <a:rPr lang="en-US" dirty="0"/>
              <a:t>and health equality </a:t>
            </a:r>
          </a:p>
          <a:p>
            <a:r>
              <a:rPr lang="en-US" dirty="0"/>
              <a:t> Looked at examples of health disparities, health equity, and health equality and developed our own</a:t>
            </a:r>
          </a:p>
          <a:p>
            <a:r>
              <a:rPr lang="en-US" dirty="0"/>
              <a:t> Explored why addressing health equity is important for education </a:t>
            </a:r>
          </a:p>
          <a:p>
            <a:endParaRPr lang="en-US" dirty="0"/>
          </a:p>
        </p:txBody>
      </p:sp>
    </p:spTree>
    <p:extLst>
      <p:ext uri="{BB962C8B-B14F-4D97-AF65-F5344CB8AC3E}">
        <p14:creationId xmlns:p14="http://schemas.microsoft.com/office/powerpoint/2010/main" val="42109053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FC54B541-8568-484B-A80A-2A4F4AED35C6}"/>
              </a:ext>
            </a:extLst>
          </p:cNvPr>
          <p:cNvSpPr>
            <a:spLocks noGrp="1"/>
          </p:cNvSpPr>
          <p:nvPr>
            <p:ph type="title"/>
          </p:nvPr>
        </p:nvSpPr>
        <p:spPr/>
        <p:txBody>
          <a:bodyPr/>
          <a:lstStyle/>
          <a:p>
            <a:pPr algn="ctr"/>
            <a:r>
              <a:rPr lang="en-US" dirty="0"/>
              <a:t>Closing Activity</a:t>
            </a:r>
          </a:p>
        </p:txBody>
      </p:sp>
      <p:sp>
        <p:nvSpPr>
          <p:cNvPr id="3" name="Content Placeholder 2">
            <a:extLst>
              <a:ext uri="{FF2B5EF4-FFF2-40B4-BE49-F238E27FC236}">
                <a16:creationId xmlns:a16="http://schemas.microsoft.com/office/drawing/2014/main" xmlns="" id="{DB50B647-816F-7D48-95E4-8B645A93B3F1}"/>
              </a:ext>
            </a:extLst>
          </p:cNvPr>
          <p:cNvSpPr>
            <a:spLocks noGrp="1"/>
          </p:cNvSpPr>
          <p:nvPr>
            <p:ph idx="10"/>
          </p:nvPr>
        </p:nvSpPr>
        <p:spPr/>
        <p:txBody>
          <a:bodyPr/>
          <a:lstStyle/>
          <a:p>
            <a:r>
              <a:rPr lang="en-US" dirty="0"/>
              <a:t>One feeling you had during the module</a:t>
            </a:r>
          </a:p>
          <a:p>
            <a:r>
              <a:rPr lang="en-US" dirty="0"/>
              <a:t>Two new things that you learned</a:t>
            </a:r>
          </a:p>
          <a:p>
            <a:r>
              <a:rPr lang="en-US" dirty="0"/>
              <a:t>Three people you are going to share this information with</a:t>
            </a:r>
          </a:p>
        </p:txBody>
      </p:sp>
    </p:spTree>
    <p:extLst>
      <p:ext uri="{BB962C8B-B14F-4D97-AF65-F5344CB8AC3E}">
        <p14:creationId xmlns:p14="http://schemas.microsoft.com/office/powerpoint/2010/main" val="2077296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827F8D0D-FF50-EF49-AE63-B89A2E79FAB9}"/>
              </a:ext>
            </a:extLst>
          </p:cNvPr>
          <p:cNvSpPr>
            <a:spLocks noGrp="1"/>
          </p:cNvSpPr>
          <p:nvPr>
            <p:ph type="title"/>
          </p:nvPr>
        </p:nvSpPr>
        <p:spPr/>
        <p:txBody>
          <a:bodyPr/>
          <a:lstStyle/>
          <a:p>
            <a:pPr algn="ctr"/>
            <a:r>
              <a:rPr lang="en-US" dirty="0"/>
              <a:t>Optional Activity</a:t>
            </a:r>
          </a:p>
        </p:txBody>
      </p:sp>
      <p:sp>
        <p:nvSpPr>
          <p:cNvPr id="3" name="Content Placeholder 2">
            <a:extLst>
              <a:ext uri="{FF2B5EF4-FFF2-40B4-BE49-F238E27FC236}">
                <a16:creationId xmlns:a16="http://schemas.microsoft.com/office/drawing/2014/main" xmlns="" id="{163A2078-AC5D-004A-AC8A-C43998901267}"/>
              </a:ext>
            </a:extLst>
          </p:cNvPr>
          <p:cNvSpPr>
            <a:spLocks noGrp="1"/>
          </p:cNvSpPr>
          <p:nvPr>
            <p:ph idx="10"/>
          </p:nvPr>
        </p:nvSpPr>
        <p:spPr/>
        <p:txBody>
          <a:bodyPr/>
          <a:lstStyle/>
          <a:p>
            <a:pPr marL="0" indent="0">
              <a:buNone/>
            </a:pPr>
            <a:r>
              <a:rPr lang="en-US" i="1" dirty="0"/>
              <a:t>Issues or obstacles your school or community is facing with regard to health equity. </a:t>
            </a:r>
          </a:p>
        </p:txBody>
      </p:sp>
    </p:spTree>
    <p:extLst>
      <p:ext uri="{BB962C8B-B14F-4D97-AF65-F5344CB8AC3E}">
        <p14:creationId xmlns:p14="http://schemas.microsoft.com/office/powerpoint/2010/main" val="8766390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9D411BE0-B578-F045-B710-9A6403CC1D65}"/>
              </a:ext>
            </a:extLst>
          </p:cNvPr>
          <p:cNvSpPr>
            <a:spLocks noGrp="1"/>
          </p:cNvSpPr>
          <p:nvPr>
            <p:ph type="title"/>
          </p:nvPr>
        </p:nvSpPr>
        <p:spPr/>
        <p:txBody>
          <a:bodyPr/>
          <a:lstStyle/>
          <a:p>
            <a:pPr algn="ctr"/>
            <a:r>
              <a:rPr lang="en-US" dirty="0"/>
              <a:t>Optional Activity</a:t>
            </a:r>
          </a:p>
        </p:txBody>
      </p:sp>
      <p:sp>
        <p:nvSpPr>
          <p:cNvPr id="3" name="Content Placeholder 2">
            <a:extLst>
              <a:ext uri="{FF2B5EF4-FFF2-40B4-BE49-F238E27FC236}">
                <a16:creationId xmlns:a16="http://schemas.microsoft.com/office/drawing/2014/main" xmlns="" id="{F40ED418-5994-5D40-A6D6-AD65022BD555}"/>
              </a:ext>
            </a:extLst>
          </p:cNvPr>
          <p:cNvSpPr>
            <a:spLocks noGrp="1"/>
          </p:cNvSpPr>
          <p:nvPr>
            <p:ph idx="10"/>
          </p:nvPr>
        </p:nvSpPr>
        <p:spPr/>
        <p:txBody>
          <a:bodyPr>
            <a:normAutofit/>
          </a:bodyPr>
          <a:lstStyle/>
          <a:p>
            <a:pPr marL="0" indent="0" algn="ctr">
              <a:buNone/>
            </a:pPr>
            <a:r>
              <a:rPr lang="en-US" sz="5400" dirty="0"/>
              <a:t>What can schools do?</a:t>
            </a:r>
          </a:p>
        </p:txBody>
      </p:sp>
    </p:spTree>
    <p:extLst>
      <p:ext uri="{BB962C8B-B14F-4D97-AF65-F5344CB8AC3E}">
        <p14:creationId xmlns:p14="http://schemas.microsoft.com/office/powerpoint/2010/main" val="3140418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786BE372-1D69-DD4D-A2C0-0A456B566725}"/>
              </a:ext>
            </a:extLst>
          </p:cNvPr>
          <p:cNvSpPr txBox="1"/>
          <p:nvPr/>
        </p:nvSpPr>
        <p:spPr>
          <a:xfrm>
            <a:off x="558799" y="1026194"/>
            <a:ext cx="5046133" cy="2800767"/>
          </a:xfrm>
          <a:prstGeom prst="rect">
            <a:avLst/>
          </a:prstGeom>
          <a:noFill/>
        </p:spPr>
        <p:txBody>
          <a:bodyPr wrap="square" rtlCol="0">
            <a:spAutoFit/>
          </a:bodyPr>
          <a:lstStyle/>
          <a:p>
            <a:pPr algn="ctr"/>
            <a:r>
              <a:rPr lang="en-US" sz="8800" b="1" dirty="0">
                <a:solidFill>
                  <a:schemeClr val="bg1"/>
                </a:solidFill>
                <a:latin typeface="Bookman Old Style" panose="02050604050505020204" pitchFamily="18" charset="0"/>
              </a:rPr>
              <a:t>Thank You!</a:t>
            </a:r>
          </a:p>
        </p:txBody>
      </p:sp>
      <p:sp>
        <p:nvSpPr>
          <p:cNvPr id="4" name="TextBox 3">
            <a:extLst>
              <a:ext uri="{FF2B5EF4-FFF2-40B4-BE49-F238E27FC236}">
                <a16:creationId xmlns:a16="http://schemas.microsoft.com/office/drawing/2014/main" xmlns="" id="{ECA2F8A3-0B96-1B44-84E0-B625F8F74CE7}"/>
              </a:ext>
            </a:extLst>
          </p:cNvPr>
          <p:cNvSpPr txBox="1"/>
          <p:nvPr/>
        </p:nvSpPr>
        <p:spPr>
          <a:xfrm>
            <a:off x="2826328" y="5813488"/>
            <a:ext cx="3719945" cy="461665"/>
          </a:xfrm>
          <a:prstGeom prst="rect">
            <a:avLst/>
          </a:prstGeom>
          <a:noFill/>
        </p:spPr>
        <p:txBody>
          <a:bodyPr wrap="square" rtlCol="0">
            <a:spAutoFit/>
          </a:bodyPr>
          <a:lstStyle/>
          <a:p>
            <a:r>
              <a:rPr lang="en-US" sz="2400" dirty="0"/>
              <a:t>Trainer Contact Info HERE</a:t>
            </a:r>
          </a:p>
        </p:txBody>
      </p:sp>
    </p:spTree>
    <p:extLst>
      <p:ext uri="{BB962C8B-B14F-4D97-AF65-F5344CB8AC3E}">
        <p14:creationId xmlns:p14="http://schemas.microsoft.com/office/powerpoint/2010/main" val="30766267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79A09B35-C18F-E746-980D-08F0D3E3B453}"/>
              </a:ext>
            </a:extLst>
          </p:cNvPr>
          <p:cNvSpPr>
            <a:spLocks noGrp="1"/>
          </p:cNvSpPr>
          <p:nvPr>
            <p:ph idx="4294967295"/>
          </p:nvPr>
        </p:nvSpPr>
        <p:spPr>
          <a:xfrm>
            <a:off x="311727" y="2302933"/>
            <a:ext cx="11513128" cy="4555066"/>
          </a:xfrm>
        </p:spPr>
        <p:txBody>
          <a:bodyPr>
            <a:normAutofit/>
          </a:bodyPr>
          <a:lstStyle/>
          <a:p>
            <a:pPr marL="0" lvl="0" indent="0">
              <a:spcBef>
                <a:spcPts val="900"/>
              </a:spcBef>
              <a:buNone/>
            </a:pPr>
            <a:r>
              <a:rPr lang="en-US" sz="1400" dirty="0" err="1">
                <a:solidFill>
                  <a:srgbClr val="000000"/>
                </a:solidFill>
                <a:latin typeface="Arial" panose="020B0604020202020204" pitchFamily="34" charset="0"/>
                <a:cs typeface="Arial" panose="020B0604020202020204" pitchFamily="34" charset="0"/>
              </a:rPr>
              <a:t>Braveman</a:t>
            </a:r>
            <a:r>
              <a:rPr lang="en-US" sz="1400" dirty="0">
                <a:solidFill>
                  <a:srgbClr val="000000"/>
                </a:solidFill>
                <a:latin typeface="Arial" panose="020B0604020202020204" pitchFamily="34" charset="0"/>
                <a:cs typeface="Arial" panose="020B0604020202020204" pitchFamily="34" charset="0"/>
              </a:rPr>
              <a:t>, P., Acker, J., Arkin, E., Proctor, D., Gillman, A., </a:t>
            </a:r>
            <a:r>
              <a:rPr lang="en-US" sz="1400" dirty="0" err="1">
                <a:solidFill>
                  <a:srgbClr val="000000"/>
                </a:solidFill>
                <a:latin typeface="Arial" panose="020B0604020202020204" pitchFamily="34" charset="0"/>
                <a:cs typeface="Arial" panose="020B0604020202020204" pitchFamily="34" charset="0"/>
              </a:rPr>
              <a:t>McGeary</a:t>
            </a:r>
            <a:r>
              <a:rPr lang="en-US" sz="1400" dirty="0">
                <a:solidFill>
                  <a:srgbClr val="000000"/>
                </a:solidFill>
                <a:latin typeface="Arial" panose="020B0604020202020204" pitchFamily="34" charset="0"/>
                <a:cs typeface="Arial" panose="020B0604020202020204" pitchFamily="34" charset="0"/>
              </a:rPr>
              <a:t>, K.A., &amp; </a:t>
            </a:r>
            <a:r>
              <a:rPr lang="en-US" sz="1400" dirty="0" err="1">
                <a:solidFill>
                  <a:srgbClr val="000000"/>
                </a:solidFill>
                <a:latin typeface="Arial" panose="020B0604020202020204" pitchFamily="34" charset="0"/>
                <a:cs typeface="Arial" panose="020B0604020202020204" pitchFamily="34" charset="0"/>
              </a:rPr>
              <a:t>Mallya</a:t>
            </a:r>
            <a:r>
              <a:rPr lang="en-US" sz="1400" dirty="0">
                <a:solidFill>
                  <a:srgbClr val="000000"/>
                </a:solidFill>
                <a:latin typeface="Arial" panose="020B0604020202020204" pitchFamily="34" charset="0"/>
                <a:cs typeface="Arial" panose="020B0604020202020204" pitchFamily="34" charset="0"/>
              </a:rPr>
              <a:t>, G. (2018). Wealth matters for health equity. Robert Wood Johnson Foundation. Retrieved from </a:t>
            </a:r>
            <a:r>
              <a:rPr lang="en-US" sz="1400" dirty="0">
                <a:solidFill>
                  <a:srgbClr val="1E89A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xmlns="" val="tx"/>
                    </a:ext>
                  </a:extLst>
                </a:hlinkClick>
              </a:rPr>
              <a:t>https://www.rwjf.org/en/library/research/2018/09/wealth-matters-for-health-equity.html?rid=0034400001kzY4bAAE&amp;et_cid=1660865</a:t>
            </a:r>
            <a:endParaRPr lang="en-US" sz="1400" dirty="0">
              <a:solidFill>
                <a:srgbClr val="1E89A1"/>
              </a:solidFill>
              <a:latin typeface="Arial" panose="020B0604020202020204" pitchFamily="34" charset="0"/>
              <a:cs typeface="Arial" panose="020B0604020202020204" pitchFamily="34" charset="0"/>
            </a:endParaRPr>
          </a:p>
          <a:p>
            <a:pPr marL="0" indent="0">
              <a:spcBef>
                <a:spcPts val="900"/>
              </a:spcBef>
              <a:buNone/>
            </a:pPr>
            <a:r>
              <a:rPr lang="en-US" sz="1400" dirty="0">
                <a:solidFill>
                  <a:srgbClr val="000000"/>
                </a:solidFill>
                <a:latin typeface="Arial" panose="020B0604020202020204" pitchFamily="34" charset="0"/>
                <a:cs typeface="Arial" panose="020B0604020202020204" pitchFamily="34" charset="0"/>
              </a:rPr>
              <a:t>Centers for Disease Control and Prevention (CDC). (2016). Youth Risk Behavior Surveillance (YRBS) — United States, 2015. Retrieved from </a:t>
            </a:r>
            <a:r>
              <a:rPr lang="en-US" sz="1400" dirty="0">
                <a:solidFill>
                  <a:srgbClr val="1E89A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xmlns="" val="tx"/>
                    </a:ext>
                  </a:extLst>
                </a:hlinkClick>
              </a:rPr>
              <a:t>https://www.cdc.gov/mmwr/volumes/65/ss/ss6506a1.htm</a:t>
            </a:r>
            <a:endParaRPr lang="en-US" sz="1400" dirty="0">
              <a:solidFill>
                <a:srgbClr val="1E89A1"/>
              </a:solidFill>
              <a:latin typeface="Arial" panose="020B0604020202020204" pitchFamily="34" charset="0"/>
              <a:cs typeface="Arial" panose="020B0604020202020204" pitchFamily="34" charset="0"/>
            </a:endParaRPr>
          </a:p>
          <a:p>
            <a:pPr marL="0" indent="0">
              <a:spcBef>
                <a:spcPts val="900"/>
              </a:spcBef>
              <a:buNone/>
            </a:pPr>
            <a:r>
              <a:rPr lang="en-US" sz="1400" dirty="0">
                <a:solidFill>
                  <a:srgbClr val="000000"/>
                </a:solidFill>
                <a:latin typeface="Arial" panose="020B0604020202020204" pitchFamily="34" charset="0"/>
                <a:cs typeface="Arial" panose="020B0604020202020204" pitchFamily="34" charset="0"/>
              </a:rPr>
              <a:t>Centers for Disease Control and Prevention (CDC). (n.d.). Data from 2017 Youth Risk Behavior Surveillance System (YRBSS). Retrieved April 27, 2019 from </a:t>
            </a:r>
            <a:r>
              <a:rPr lang="en-US" sz="1400" dirty="0">
                <a:solidFill>
                  <a:srgbClr val="1E89A1"/>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xmlns="" val="tx"/>
                    </a:ext>
                  </a:extLst>
                </a:hlinkClick>
              </a:rPr>
              <a:t>https://tinyurl.com/y6on53d7</a:t>
            </a:r>
            <a:endParaRPr lang="en-US" sz="1400" dirty="0">
              <a:solidFill>
                <a:srgbClr val="1E89A1"/>
              </a:solidFill>
              <a:latin typeface="Arial" panose="020B0604020202020204" pitchFamily="34" charset="0"/>
              <a:cs typeface="Arial" panose="020B0604020202020204" pitchFamily="34" charset="0"/>
            </a:endParaRPr>
          </a:p>
          <a:p>
            <a:pPr marL="0" indent="0">
              <a:spcBef>
                <a:spcPts val="900"/>
              </a:spcBef>
              <a:buNone/>
            </a:pPr>
            <a:r>
              <a:rPr lang="en-US" sz="1400" dirty="0">
                <a:solidFill>
                  <a:srgbClr val="000000"/>
                </a:solidFill>
                <a:latin typeface="Arial" panose="020B0604020202020204" pitchFamily="34" charset="0"/>
                <a:cs typeface="Arial" panose="020B0604020202020204" pitchFamily="34" charset="0"/>
              </a:rPr>
              <a:t>Currie, J. &amp; Lin, W. (2007). Chipping away at health: More on the relationship between income and child health. </a:t>
            </a:r>
            <a:r>
              <a:rPr lang="en-US" sz="1400" i="1" dirty="0">
                <a:solidFill>
                  <a:srgbClr val="000000"/>
                </a:solidFill>
                <a:latin typeface="Arial" panose="020B0604020202020204" pitchFamily="34" charset="0"/>
                <a:cs typeface="Arial" panose="020B0604020202020204" pitchFamily="34" charset="0"/>
              </a:rPr>
              <a:t>Health Affairs, 26</a:t>
            </a:r>
            <a:r>
              <a:rPr lang="en-US" sz="1400" dirty="0">
                <a:solidFill>
                  <a:srgbClr val="000000"/>
                </a:solidFill>
                <a:latin typeface="Arial" panose="020B0604020202020204" pitchFamily="34" charset="0"/>
                <a:cs typeface="Arial" panose="020B0604020202020204" pitchFamily="34" charset="0"/>
              </a:rPr>
              <a:t>, 331–344</a:t>
            </a:r>
          </a:p>
          <a:p>
            <a:pPr marL="0" indent="0">
              <a:spcBef>
                <a:spcPts val="900"/>
              </a:spcBef>
              <a:buNone/>
            </a:pPr>
            <a:r>
              <a:rPr lang="en-US" sz="1400" dirty="0" err="1">
                <a:solidFill>
                  <a:srgbClr val="000000"/>
                </a:solidFill>
                <a:latin typeface="Arial" panose="020B0604020202020204" pitchFamily="34" charset="0"/>
                <a:cs typeface="Arial" panose="020B0604020202020204" pitchFamily="34" charset="0"/>
              </a:rPr>
              <a:t>Egerter</a:t>
            </a:r>
            <a:r>
              <a:rPr lang="en-US" sz="1400" dirty="0">
                <a:solidFill>
                  <a:srgbClr val="000000"/>
                </a:solidFill>
                <a:latin typeface="Arial" panose="020B0604020202020204" pitchFamily="34" charset="0"/>
                <a:cs typeface="Arial" panose="020B0604020202020204" pitchFamily="34" charset="0"/>
              </a:rPr>
              <a:t>, S., </a:t>
            </a:r>
            <a:r>
              <a:rPr lang="en-US" sz="1400" dirty="0" err="1">
                <a:solidFill>
                  <a:srgbClr val="000000"/>
                </a:solidFill>
                <a:latin typeface="Arial" panose="020B0604020202020204" pitchFamily="34" charset="0"/>
                <a:cs typeface="Arial" panose="020B0604020202020204" pitchFamily="34" charset="0"/>
              </a:rPr>
              <a:t>Braveman</a:t>
            </a:r>
            <a:r>
              <a:rPr lang="en-US" sz="1400" dirty="0">
                <a:solidFill>
                  <a:srgbClr val="000000"/>
                </a:solidFill>
                <a:latin typeface="Arial" panose="020B0604020202020204" pitchFamily="34" charset="0"/>
                <a:cs typeface="Arial" panose="020B0604020202020204" pitchFamily="34" charset="0"/>
              </a:rPr>
              <a:t>, P., </a:t>
            </a:r>
            <a:r>
              <a:rPr lang="en-US" sz="1400" dirty="0" err="1">
                <a:solidFill>
                  <a:srgbClr val="000000"/>
                </a:solidFill>
                <a:latin typeface="Arial" panose="020B0604020202020204" pitchFamily="34" charset="0"/>
                <a:cs typeface="Arial" panose="020B0604020202020204" pitchFamily="34" charset="0"/>
              </a:rPr>
              <a:t>Sadegh-Nobari</a:t>
            </a:r>
            <a:r>
              <a:rPr lang="en-US" sz="1400" dirty="0">
                <a:solidFill>
                  <a:srgbClr val="000000"/>
                </a:solidFill>
                <a:latin typeface="Arial" panose="020B0604020202020204" pitchFamily="34" charset="0"/>
                <a:cs typeface="Arial" panose="020B0604020202020204" pitchFamily="34" charset="0"/>
              </a:rPr>
              <a:t>, T., Grossman-Kahn, R., &amp; Dekker, R. (2011). </a:t>
            </a:r>
            <a:r>
              <a:rPr lang="en-US" sz="1400" i="1" dirty="0">
                <a:solidFill>
                  <a:srgbClr val="000000"/>
                </a:solidFill>
                <a:latin typeface="Arial" panose="020B0604020202020204" pitchFamily="34" charset="0"/>
                <a:cs typeface="Arial" panose="020B0604020202020204" pitchFamily="34" charset="0"/>
              </a:rPr>
              <a:t>Education and health</a:t>
            </a:r>
            <a:r>
              <a:rPr lang="en-US" sz="1400" dirty="0">
                <a:solidFill>
                  <a:srgbClr val="000000"/>
                </a:solidFill>
                <a:latin typeface="Arial" panose="020B0604020202020204" pitchFamily="34" charset="0"/>
                <a:cs typeface="Arial" panose="020B0604020202020204" pitchFamily="34" charset="0"/>
              </a:rPr>
              <a:t>. Princeton, NJ: Robert Wood Johnson Foundation</a:t>
            </a:r>
          </a:p>
          <a:p>
            <a:pPr marL="0" indent="0">
              <a:spcBef>
                <a:spcPts val="900"/>
              </a:spcBef>
              <a:buNone/>
            </a:pPr>
            <a:r>
              <a:rPr lang="en-US" sz="1400" dirty="0">
                <a:solidFill>
                  <a:srgbClr val="000000"/>
                </a:solidFill>
                <a:latin typeface="Arial" panose="020B0604020202020204" pitchFamily="34" charset="0"/>
                <a:cs typeface="Arial" panose="020B0604020202020204" pitchFamily="34" charset="0"/>
              </a:rPr>
              <a:t>Interaction Institute for Social Change (2016). Illustrating equality vs. equity. Retrieved from </a:t>
            </a:r>
            <a:r>
              <a:rPr lang="en-US" sz="1400" dirty="0">
                <a:solidFill>
                  <a:srgbClr val="1E89A1"/>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xmlns="" val="tx"/>
                    </a:ext>
                  </a:extLst>
                </a:hlinkClick>
              </a:rPr>
              <a:t>https://interactioninstitute.org/illustrating-equality-vs-equity/</a:t>
            </a:r>
            <a:endParaRPr lang="en-US" sz="1400" dirty="0">
              <a:solidFill>
                <a:srgbClr val="1E89A1"/>
              </a:solidFill>
              <a:latin typeface="Arial" panose="020B0604020202020204" pitchFamily="34" charset="0"/>
              <a:cs typeface="Arial" panose="020B0604020202020204" pitchFamily="34" charset="0"/>
            </a:endParaRPr>
          </a:p>
          <a:p>
            <a:pPr marL="0" indent="0">
              <a:spcBef>
                <a:spcPts val="900"/>
              </a:spcBef>
              <a:buNone/>
            </a:pPr>
            <a:r>
              <a:rPr lang="en-US" sz="1400" dirty="0">
                <a:solidFill>
                  <a:srgbClr val="000000"/>
                </a:solidFill>
                <a:latin typeface="Arial" panose="020B0604020202020204" pitchFamily="34" charset="0"/>
                <a:cs typeface="Arial" panose="020B0604020202020204" pitchFamily="34" charset="0"/>
              </a:rPr>
              <a:t>Robert Wood Johnson Foundation. (August 6, 2018). </a:t>
            </a:r>
            <a:r>
              <a:rPr lang="en-US" sz="1400" i="1" dirty="0">
                <a:solidFill>
                  <a:srgbClr val="000000"/>
                </a:solidFill>
                <a:latin typeface="Arial" panose="020B0604020202020204" pitchFamily="34" charset="0"/>
                <a:cs typeface="Arial" panose="020B0604020202020204" pitchFamily="34" charset="0"/>
              </a:rPr>
              <a:t>Equality vs. equity </a:t>
            </a:r>
            <a:r>
              <a:rPr lang="en-US" sz="1400" dirty="0">
                <a:solidFill>
                  <a:srgbClr val="000000"/>
                </a:solidFill>
                <a:latin typeface="Arial" panose="020B0604020202020204" pitchFamily="34" charset="0"/>
                <a:cs typeface="Arial" panose="020B0604020202020204" pitchFamily="34" charset="0"/>
              </a:rPr>
              <a:t>[Video file]. Retrieved from </a:t>
            </a:r>
            <a:r>
              <a:rPr lang="en-US" sz="1400" dirty="0">
                <a:solidFill>
                  <a:srgbClr val="1E89A1"/>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xmlns="" val="tx"/>
                    </a:ext>
                  </a:extLst>
                </a:hlinkClick>
              </a:rPr>
              <a:t>https://youtu.be/MlXZyNtaoDM</a:t>
            </a:r>
            <a:endParaRPr lang="en-US" sz="1400" dirty="0">
              <a:solidFill>
                <a:srgbClr val="1E89A1"/>
              </a:solidFill>
              <a:latin typeface="Arial" panose="020B0604020202020204" pitchFamily="34" charset="0"/>
              <a:cs typeface="Arial" panose="020B0604020202020204" pitchFamily="34" charset="0"/>
            </a:endParaRPr>
          </a:p>
          <a:p>
            <a:pPr marL="0" indent="0">
              <a:spcBef>
                <a:spcPts val="900"/>
              </a:spcBef>
              <a:buNone/>
            </a:pPr>
            <a:r>
              <a:rPr lang="en-US" sz="1400" dirty="0">
                <a:solidFill>
                  <a:srgbClr val="000000"/>
                </a:solidFill>
                <a:latin typeface="Arial" panose="020B0604020202020204" pitchFamily="34" charset="0"/>
                <a:cs typeface="Arial" panose="020B0604020202020204" pitchFamily="34" charset="0"/>
              </a:rPr>
              <a:t>Society for Public Health Education &amp; ASCD, Expert Panel on Reducing Youth Health Disparities. (2010). Reducing youth health disparities requires data for continuous improvement. Retrieved from </a:t>
            </a:r>
            <a:r>
              <a:rPr lang="en-US" sz="1400" dirty="0">
                <a:solidFill>
                  <a:srgbClr val="1E89A1"/>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xmlns="" val="tx"/>
                    </a:ext>
                  </a:extLst>
                </a:hlinkClick>
              </a:rPr>
              <a:t>https://www.sophe.org/wp-content/uploads/2017/01/DatauseYHD_1nov2013_v2.pdf</a:t>
            </a:r>
            <a:endParaRPr lang="en-US" sz="1400" dirty="0">
              <a:solidFill>
                <a:srgbClr val="1E89A1"/>
              </a:solidFill>
              <a:latin typeface="Arial" panose="020B0604020202020204" pitchFamily="34" charset="0"/>
              <a:cs typeface="Arial" panose="020B0604020202020204" pitchFamily="34" charset="0"/>
            </a:endParaRPr>
          </a:p>
          <a:p>
            <a:pPr marL="0" indent="0">
              <a:spcBef>
                <a:spcPts val="900"/>
              </a:spcBef>
              <a:buNone/>
            </a:pPr>
            <a:r>
              <a:rPr lang="en-US" sz="1400" dirty="0">
                <a:solidFill>
                  <a:srgbClr val="000000"/>
                </a:solidFill>
                <a:latin typeface="Arial" panose="020B0604020202020204" pitchFamily="34" charset="0"/>
                <a:cs typeface="Arial" panose="020B0604020202020204" pitchFamily="34" charset="0"/>
              </a:rPr>
              <a:t>World Health Organization. (2017). Health promoting school: An effective approach for early action on NCD risk factors. Retrieved from </a:t>
            </a:r>
            <a:r>
              <a:rPr lang="en-US" sz="1400" dirty="0">
                <a:solidFill>
                  <a:srgbClr val="1E89A1"/>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xmlns="" val="tx"/>
                    </a:ext>
                  </a:extLst>
                </a:hlinkClick>
              </a:rPr>
              <a:t>www.who.int/healthpromotion/publications/health-promotion-school/en/</a:t>
            </a:r>
            <a:endParaRPr lang="en-US" sz="1400" dirty="0">
              <a:solidFill>
                <a:srgbClr val="1E89A1"/>
              </a:solidFill>
              <a:latin typeface="Arial" panose="020B0604020202020204" pitchFamily="34" charset="0"/>
              <a:cs typeface="Arial" panose="020B0604020202020204" pitchFamily="34" charset="0"/>
            </a:endParaRPr>
          </a:p>
          <a:p>
            <a:pPr marL="0" indent="0">
              <a:lnSpc>
                <a:spcPct val="120000"/>
              </a:lnSpc>
              <a:spcBef>
                <a:spcPts val="300"/>
              </a:spcBef>
              <a:buNone/>
            </a:pPr>
            <a:endParaRPr lang="en-US" sz="1100" dirty="0"/>
          </a:p>
          <a:p>
            <a:pPr marL="0" indent="0">
              <a:lnSpc>
                <a:spcPct val="120000"/>
              </a:lnSpc>
              <a:spcBef>
                <a:spcPts val="300"/>
              </a:spcBef>
              <a:buNone/>
            </a:pPr>
            <a:endParaRPr lang="en-US" sz="3800" dirty="0"/>
          </a:p>
          <a:p>
            <a:pPr marL="0" indent="0">
              <a:buNone/>
            </a:pPr>
            <a:endParaRPr lang="en-US" dirty="0"/>
          </a:p>
        </p:txBody>
      </p:sp>
      <p:sp>
        <p:nvSpPr>
          <p:cNvPr id="3" name="Title 2">
            <a:extLst>
              <a:ext uri="{FF2B5EF4-FFF2-40B4-BE49-F238E27FC236}">
                <a16:creationId xmlns:a16="http://schemas.microsoft.com/office/drawing/2014/main" xmlns="" id="{523AB3E5-3BF8-2040-963E-EF435F660764}"/>
              </a:ext>
            </a:extLst>
          </p:cNvPr>
          <p:cNvSpPr>
            <a:spLocks noGrp="1"/>
          </p:cNvSpPr>
          <p:nvPr>
            <p:ph type="title"/>
          </p:nvPr>
        </p:nvSpPr>
        <p:spPr/>
        <p:txBody>
          <a:bodyPr/>
          <a:lstStyle/>
          <a:p>
            <a:r>
              <a:rPr lang="en-US" dirty="0"/>
              <a:t>References</a:t>
            </a:r>
          </a:p>
        </p:txBody>
      </p:sp>
    </p:spTree>
    <p:extLst>
      <p:ext uri="{BB962C8B-B14F-4D97-AF65-F5344CB8AC3E}">
        <p14:creationId xmlns:p14="http://schemas.microsoft.com/office/powerpoint/2010/main" val="25437393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EEF72010-BDF5-B34A-BC5A-FAEDEDFD5CE2}"/>
              </a:ext>
            </a:extLst>
          </p:cNvPr>
          <p:cNvSpPr>
            <a:spLocks noGrp="1"/>
          </p:cNvSpPr>
          <p:nvPr>
            <p:ph type="title"/>
          </p:nvPr>
        </p:nvSpPr>
        <p:spPr/>
        <p:txBody>
          <a:bodyPr/>
          <a:lstStyle/>
          <a:p>
            <a:r>
              <a:rPr lang="en-US" dirty="0"/>
              <a:t>Disclaimer</a:t>
            </a:r>
          </a:p>
        </p:txBody>
      </p:sp>
      <p:sp>
        <p:nvSpPr>
          <p:cNvPr id="4" name="Content Placeholder 4">
            <a:extLst>
              <a:ext uri="{FF2B5EF4-FFF2-40B4-BE49-F238E27FC236}">
                <a16:creationId xmlns:a16="http://schemas.microsoft.com/office/drawing/2014/main" xmlns="" id="{78ECC98A-5AAB-064F-8B06-F0A379EA5DEA}"/>
              </a:ext>
            </a:extLst>
          </p:cNvPr>
          <p:cNvSpPr>
            <a:spLocks noGrp="1"/>
          </p:cNvSpPr>
          <p:nvPr>
            <p:ph idx="1"/>
          </p:nvPr>
        </p:nvSpPr>
        <p:spPr>
          <a:xfrm>
            <a:off x="838200" y="2308225"/>
            <a:ext cx="10515600" cy="4190874"/>
          </a:xfrm>
        </p:spPr>
        <p:txBody>
          <a:bodyPr/>
          <a:lstStyle/>
          <a:p>
            <a:pPr marL="0" indent="0">
              <a:buNone/>
            </a:pPr>
            <a:r>
              <a:rPr lang="en-US" dirty="0"/>
              <a:t>This project was supported by Cooperative Agreement Number NU38OT000315, funded by the National Center for Chronic Disease Prevention and Health Promotion, Division of Population Health, School Health Branch, from the Centers for Disease Control and Prevention. Contents are solely the responsibility of the authors and do not necessarily represent the official views of the Centers for Disease Control and Prevention or the Department of Health and Human Services.</a:t>
            </a:r>
          </a:p>
          <a:p>
            <a:pPr marL="0" indent="0">
              <a:buNone/>
            </a:pPr>
            <a:endParaRPr lang="en-US" dirty="0"/>
          </a:p>
        </p:txBody>
      </p:sp>
    </p:spTree>
    <p:extLst>
      <p:ext uri="{BB962C8B-B14F-4D97-AF65-F5344CB8AC3E}">
        <p14:creationId xmlns:p14="http://schemas.microsoft.com/office/powerpoint/2010/main" val="2433772409"/>
      </p:ext>
    </p:extLst>
  </p:cSld>
  <p:clrMapOvr>
    <a:masterClrMapping/>
  </p:clrMapOvr>
</p:sld>
</file>

<file path=ppt/theme/theme1.xml><?xml version="1.0" encoding="utf-8"?>
<a:theme xmlns:a="http://schemas.openxmlformats.org/drawingml/2006/main" name="Office Theme">
  <a:themeElements>
    <a:clrScheme name="WCWS CDC new">
      <a:dk1>
        <a:srgbClr val="12758A"/>
      </a:dk1>
      <a:lt1>
        <a:srgbClr val="FFFFFF"/>
      </a:lt1>
      <a:dk2>
        <a:srgbClr val="1E9AAF"/>
      </a:dk2>
      <a:lt2>
        <a:srgbClr val="FFD70B"/>
      </a:lt2>
      <a:accent1>
        <a:srgbClr val="FEBF33"/>
      </a:accent1>
      <a:accent2>
        <a:srgbClr val="1E9AAF"/>
      </a:accent2>
      <a:accent3>
        <a:srgbClr val="A5A5A5"/>
      </a:accent3>
      <a:accent4>
        <a:srgbClr val="799F3F"/>
      </a:accent4>
      <a:accent5>
        <a:srgbClr val="A3DDF0"/>
      </a:accent5>
      <a:accent6>
        <a:srgbClr val="A1CD3A"/>
      </a:accent6>
      <a:hlink>
        <a:srgbClr val="12758A"/>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23F0B612BD952A4A9C7D5647F0583BAD" ma:contentTypeVersion="1" ma:contentTypeDescription="Create a new document." ma:contentTypeScope="" ma:versionID="6e00a8af73025e6c6b4c0bbf1a90d87d">
  <xsd:schema xmlns:xsd="http://www.w3.org/2001/XMLSchema" xmlns:xs="http://www.w3.org/2001/XMLSchema" xmlns:p="http://schemas.microsoft.com/office/2006/metadata/properties" xmlns:ns2="2b13dd97-7bb8-4fef-b994-c93242b87804" targetNamespace="http://schemas.microsoft.com/office/2006/metadata/properties" ma:root="true" ma:fieldsID="a11ac2ff0284ec3ab40c0e8ecf9e88ac" ns2:_="">
    <xsd:import namespace="2b13dd97-7bb8-4fef-b994-c93242b87804"/>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13dd97-7bb8-4fef-b994-c93242b8780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2b13dd97-7bb8-4fef-b994-c93242b87804">A22TNDR37WPX-2086662323-114</_dlc_DocId>
    <_dlc_DocIdUrl xmlns="2b13dd97-7bb8-4fef-b994-c93242b87804">
      <Url>https://esp.cdc.gov/sites/nccdphp/DIV/DPH/SHB/_layouts/15/DocIdRedir.aspx?ID=A22TNDR37WPX-2086662323-114</Url>
      <Description>A22TNDR37WPX-2086662323-114</Description>
    </_dlc_DocIdUrl>
  </documentManagement>
</p:properties>
</file>

<file path=customXml/itemProps1.xml><?xml version="1.0" encoding="utf-8"?>
<ds:datastoreItem xmlns:ds="http://schemas.openxmlformats.org/officeDocument/2006/customXml" ds:itemID="{EA9A6D0A-AC9C-4C06-A3CE-1FB2EDFBAEE9}">
  <ds:schemaRefs>
    <ds:schemaRef ds:uri="http://schemas.microsoft.com/sharepoint/events"/>
  </ds:schemaRefs>
</ds:datastoreItem>
</file>

<file path=customXml/itemProps2.xml><?xml version="1.0" encoding="utf-8"?>
<ds:datastoreItem xmlns:ds="http://schemas.openxmlformats.org/officeDocument/2006/customXml" ds:itemID="{7797CAF3-D39B-4758-9A52-A4EDC6AC68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13dd97-7bb8-4fef-b994-c93242b878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1AA61D2-B5EF-4049-AC3E-AE52C3C75250}">
  <ds:schemaRefs>
    <ds:schemaRef ds:uri="http://schemas.microsoft.com/sharepoint/v3/contenttype/forms"/>
  </ds:schemaRefs>
</ds:datastoreItem>
</file>

<file path=customXml/itemProps4.xml><?xml version="1.0" encoding="utf-8"?>
<ds:datastoreItem xmlns:ds="http://schemas.openxmlformats.org/officeDocument/2006/customXml" ds:itemID="{E33C5ADE-0EE2-45A4-ABCC-3C20F62820C6}">
  <ds:schemaRefs>
    <ds:schemaRef ds:uri="http://purl.org/dc/dcmitype/"/>
    <ds:schemaRef ds:uri="2b13dd97-7bb8-4fef-b994-c93242b87804"/>
    <ds:schemaRef ds:uri="http://purl.org/dc/elements/1.1/"/>
    <ds:schemaRef ds:uri="http://schemas.microsoft.com/office/2006/documentManagement/types"/>
    <ds:schemaRef ds:uri="http://schemas.openxmlformats.org/package/2006/metadata/core-properties"/>
    <ds:schemaRef ds:uri="http://schemas.microsoft.com/office/2006/metadata/properties"/>
    <ds:schemaRef ds:uri="http://purl.org/dc/terms/"/>
    <ds:schemaRef ds:uri="http://www.w3.org/XML/1998/namespace"/>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10713</TotalTime>
  <Words>1325</Words>
  <Application>Microsoft Office PowerPoint</Application>
  <PresentationFormat>Widescreen</PresentationFormat>
  <Paragraphs>304</Paragraphs>
  <Slides>23</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Arial Narrow Regular</vt:lpstr>
      <vt:lpstr>Bookman Old Style</vt:lpstr>
      <vt:lpstr>Arial Narrow</vt:lpstr>
      <vt:lpstr>Calibri</vt:lpstr>
      <vt:lpstr>Wingdings</vt:lpstr>
      <vt:lpstr>Office Theme</vt:lpstr>
      <vt:lpstr>PowerPoint Presentation</vt:lpstr>
      <vt:lpstr>On Our Agenda . . .</vt:lpstr>
      <vt:lpstr>Objectives</vt:lpstr>
      <vt:lpstr>Materials</vt:lpstr>
      <vt:lpstr>PowerPoint Presentation</vt:lpstr>
      <vt:lpstr>Statement 1</vt:lpstr>
      <vt:lpstr>Statement 2</vt:lpstr>
      <vt:lpstr>Statement 3</vt:lpstr>
      <vt:lpstr>Statement 4</vt:lpstr>
      <vt:lpstr>Statement 5</vt:lpstr>
      <vt:lpstr>Equity and Equality Video </vt:lpstr>
      <vt:lpstr>Health Equity and Equality Visual Example</vt:lpstr>
      <vt:lpstr>Health Equity and Equality Visual Example</vt:lpstr>
      <vt:lpstr>Source: https://healthequity.globalpolicysolutions.org/about-health-equity/</vt:lpstr>
      <vt:lpstr>WHY?</vt:lpstr>
      <vt:lpstr>Every Student Succeeds Act (ESSA)</vt:lpstr>
      <vt:lpstr>In Review</vt:lpstr>
      <vt:lpstr>Closing Activity</vt:lpstr>
      <vt:lpstr>Optional Activity</vt:lpstr>
      <vt:lpstr>Optional Activity</vt:lpstr>
      <vt:lpstr>PowerPoint Presentation</vt:lpstr>
      <vt:lpstr>References</vt:lpstr>
      <vt:lpstr>Disclaimer</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Lara Peck</dc:creator>
  <cp:keywords/>
  <dc:description/>
  <cp:lastModifiedBy>Audi L</cp:lastModifiedBy>
  <cp:revision>217</cp:revision>
  <cp:lastPrinted>2019-05-07T23:33:30Z</cp:lastPrinted>
  <dcterms:created xsi:type="dcterms:W3CDTF">2019-04-28T18:07:15Z</dcterms:created>
  <dcterms:modified xsi:type="dcterms:W3CDTF">2020-02-27T16:03:35Z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0x01010023F0B612BD952A4A9C7D5647F0583BAD</vt:lpwstr>
  </property>
  <property fmtid="{D5CDD505-2E9C-101B-9397-08002B2CF9AE}" pid="3" name="_dlc_DocIdItemGuid">
    <vt:lpwstr>a2597979-de2d-4d9f-b8ed-ca6549accc2a</vt:lpwstr>
  </property>
</Properties>
</file>